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1" r:id="rId1"/>
    <p:sldMasterId id="2147484215" r:id="rId2"/>
    <p:sldMasterId id="2147484227" r:id="rId3"/>
    <p:sldMasterId id="2147484239" r:id="rId4"/>
  </p:sldMasterIdLst>
  <p:notesMasterIdLst>
    <p:notesMasterId r:id="rId66"/>
  </p:notesMasterIdLst>
  <p:handoutMasterIdLst>
    <p:handoutMasterId r:id="rId67"/>
  </p:handoutMasterIdLst>
  <p:sldIdLst>
    <p:sldId id="868" r:id="rId5"/>
    <p:sldId id="918" r:id="rId6"/>
    <p:sldId id="919" r:id="rId7"/>
    <p:sldId id="920" r:id="rId8"/>
    <p:sldId id="921" r:id="rId9"/>
    <p:sldId id="872" r:id="rId10"/>
    <p:sldId id="873" r:id="rId11"/>
    <p:sldId id="874" r:id="rId12"/>
    <p:sldId id="875" r:id="rId13"/>
    <p:sldId id="934" r:id="rId14"/>
    <p:sldId id="883" r:id="rId15"/>
    <p:sldId id="922" r:id="rId16"/>
    <p:sldId id="884" r:id="rId17"/>
    <p:sldId id="933" r:id="rId18"/>
    <p:sldId id="895" r:id="rId19"/>
    <p:sldId id="916" r:id="rId20"/>
    <p:sldId id="902" r:id="rId21"/>
    <p:sldId id="914" r:id="rId22"/>
    <p:sldId id="897" r:id="rId23"/>
    <p:sldId id="928" r:id="rId24"/>
    <p:sldId id="929" r:id="rId25"/>
    <p:sldId id="930" r:id="rId26"/>
    <p:sldId id="894" r:id="rId27"/>
    <p:sldId id="886" r:id="rId28"/>
    <p:sldId id="885" r:id="rId29"/>
    <p:sldId id="887" r:id="rId30"/>
    <p:sldId id="891" r:id="rId31"/>
    <p:sldId id="888" r:id="rId32"/>
    <p:sldId id="893" r:id="rId33"/>
    <p:sldId id="927" r:id="rId34"/>
    <p:sldId id="901" r:id="rId35"/>
    <p:sldId id="889" r:id="rId36"/>
    <p:sldId id="890" r:id="rId37"/>
    <p:sldId id="903" r:id="rId38"/>
    <p:sldId id="912" r:id="rId39"/>
    <p:sldId id="910" r:id="rId40"/>
    <p:sldId id="909" r:id="rId41"/>
    <p:sldId id="907" r:id="rId42"/>
    <p:sldId id="908" r:id="rId43"/>
    <p:sldId id="906" r:id="rId44"/>
    <p:sldId id="911" r:id="rId45"/>
    <p:sldId id="931" r:id="rId46"/>
    <p:sldId id="923" r:id="rId47"/>
    <p:sldId id="926" r:id="rId48"/>
    <p:sldId id="932" r:id="rId49"/>
    <p:sldId id="924" r:id="rId50"/>
    <p:sldId id="925" r:id="rId51"/>
    <p:sldId id="720" r:id="rId52"/>
    <p:sldId id="722" r:id="rId53"/>
    <p:sldId id="775" r:id="rId54"/>
    <p:sldId id="788" r:id="rId55"/>
    <p:sldId id="790" r:id="rId56"/>
    <p:sldId id="865" r:id="rId57"/>
    <p:sldId id="828" r:id="rId58"/>
    <p:sldId id="829" r:id="rId59"/>
    <p:sldId id="810" r:id="rId60"/>
    <p:sldId id="843" r:id="rId61"/>
    <p:sldId id="816" r:id="rId62"/>
    <p:sldId id="817" r:id="rId63"/>
    <p:sldId id="838" r:id="rId64"/>
    <p:sldId id="913" r:id="rId65"/>
  </p:sldIdLst>
  <p:sldSz cx="9144000" cy="6858000" type="screen4x3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BEB50"/>
    <a:srgbClr val="2A2F60"/>
    <a:srgbClr val="FF9900"/>
    <a:srgbClr val="FF9966"/>
    <a:srgbClr val="9C92CF"/>
    <a:srgbClr val="000099"/>
    <a:srgbClr val="996633"/>
    <a:srgbClr val="FFFF66"/>
    <a:srgbClr val="25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59" autoAdjust="0"/>
    <p:restoredTop sz="90586" autoAdjust="0"/>
  </p:normalViewPr>
  <p:slideViewPr>
    <p:cSldViewPr snapToGrid="0">
      <p:cViewPr varScale="1">
        <p:scale>
          <a:sx n="74" d="100"/>
          <a:sy n="74" d="100"/>
        </p:scale>
        <p:origin x="-10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726"/>
    </p:cViewPr>
  </p:sorterViewPr>
  <p:notesViewPr>
    <p:cSldViewPr snapToGrid="0">
      <p:cViewPr varScale="1">
        <p:scale>
          <a:sx n="56" d="100"/>
          <a:sy n="56" d="100"/>
        </p:scale>
        <p:origin x="-2838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GB" smtClean="0"/>
              <a:t>ERC-COG-2013   PE6-614717- EvoConnectionism-Watson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6D75B50-DCFB-40DD-BA7D-9BDDCD1BAE95}" type="datetimeFigureOut">
              <a:rPr lang="en-GB"/>
              <a:pPr/>
              <a:t>08/12/2014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F0F803C-1360-4412-A538-BF791DA52D8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473097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 smtClean="0"/>
              <a:t>ERC-COG-2013   PE6-614717- EvoConnectionism-Watson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A7F358-83C3-46A1-81A1-43E64B214ED6}" type="datetimeFigureOut">
              <a:rPr lang="en-GB"/>
              <a:pPr/>
              <a:t>08/12/2014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8E71D68-3B55-49F8-AF8E-C5956B18DA7D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63444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15742D-9F3D-4C00-A65C-5542ADDE8B2B}" type="slidenum">
              <a:rPr lang="en-GB"/>
              <a:pPr/>
              <a:t>1</a:t>
            </a:fld>
            <a:endParaRPr lang="en-GB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Please use the dd month yyyy format for the date for example 11 January 2008. The main title can be one or two lines long.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58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BDBDD7-524A-4438-B4D2-6159CA5AFF4B}" type="slidenum">
              <a:rPr lang="en-GB"/>
              <a:pPr/>
              <a:t>53</a:t>
            </a:fld>
            <a:endParaRPr lang="en-GB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ERC-COG-2013   PE6-614717- EvoConnectionism-Watson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22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10246" name="Rectangle 103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charset="0"/>
              </a:defRPr>
            </a:lvl1pPr>
          </a:lstStyle>
          <a:p>
            <a:fld id="{F2ED58B5-CE4A-492D-A89D-5A9FF850B99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A9E52F-9B77-4A45-9698-6ADCE9FC5945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CAEA8D-BE94-4795-8BAE-24B6B4A1C02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87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ACEA45-DDD1-46B6-BA0F-55CBDB1B9E1A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F683F-BAEF-4450-B96E-A5880A8D4F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3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8364E50-6284-4B3C-A0F2-F3D3E2D4B66B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5777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8364E50-6284-4B3C-A0F2-F3D3E2D4B66B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050" y="63087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60949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568952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50825" y="1268413"/>
            <a:ext cx="8642350" cy="5040312"/>
          </a:xfrm>
        </p:spPr>
        <p:txBody>
          <a:bodyPr/>
          <a:lstStyle>
            <a:lvl1pPr>
              <a:defRPr sz="2400">
                <a:latin typeface="Aharoni" pitchFamily="2" charset="-79"/>
                <a:cs typeface="Aharoni" pitchFamily="2" charset="-79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4"/>
          </p:nvPr>
        </p:nvSpPr>
        <p:spPr>
          <a:xfrm>
            <a:off x="6804025" y="630872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D21B86B4-4482-4485-BA00-EEF2869ED65B}" type="datetime1">
              <a:rPr lang="en-GB"/>
              <a:pPr/>
              <a:t>08/12/2014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250825" y="6308725"/>
            <a:ext cx="4572000" cy="365125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031"/>
          <p:cNvSpPr>
            <a:spLocks noChangeArrowheads="1"/>
          </p:cNvSpPr>
          <p:nvPr/>
        </p:nvSpPr>
        <p:spPr bwMode="auto">
          <a:xfrm>
            <a:off x="-90488" y="3200400"/>
            <a:ext cx="9234488" cy="3657600"/>
          </a:xfrm>
          <a:prstGeom prst="rect">
            <a:avLst/>
          </a:prstGeom>
          <a:gradFill rotWithShape="0">
            <a:gsLst>
              <a:gs pos="0">
                <a:srgbClr val="007275"/>
              </a:gs>
              <a:gs pos="100000">
                <a:srgbClr val="008CA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296" name="Rectangle 1032"/>
          <p:cNvSpPr>
            <a:spLocks noChangeArrowheads="1"/>
          </p:cNvSpPr>
          <p:nvPr/>
        </p:nvSpPr>
        <p:spPr bwMode="auto">
          <a:xfrm>
            <a:off x="-90488" y="0"/>
            <a:ext cx="9234488" cy="3276600"/>
          </a:xfrm>
          <a:prstGeom prst="rect">
            <a:avLst/>
          </a:prstGeom>
          <a:solidFill>
            <a:srgbClr val="0072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4105275"/>
          </a:xfrm>
        </p:spPr>
        <p:txBody>
          <a:bodyPr lIns="91440"/>
          <a:lstStyle>
            <a:lvl1pPr algn="r"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-69850" y="7461250"/>
            <a:ext cx="69850" cy="69850"/>
          </a:xfrm>
        </p:spPr>
        <p:txBody>
          <a:bodyPr lIns="9144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pic>
        <p:nvPicPr>
          <p:cNvPr id="12300" name="Picture 1036" descr="humanitie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76238"/>
            <a:ext cx="2736850" cy="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9DF781-8FDC-4C43-8D52-C18BABCDF9E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486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5C027-0BA2-4934-83E7-3FA6DFFF690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070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9171AD-11C8-4291-9DDB-99FE307A2A2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312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1A644C-E253-4E84-B9DB-F04297FCA72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49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9CEC75-0269-4ABA-A9FC-DF4A360824FA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F47B36-2F3A-469E-8604-285B2B7952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54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BA0F1F-5DB3-4B91-8113-838B8977C2F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327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C87717-4EC3-44CA-958C-50F5D504B02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271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84BE61-5D85-4577-941F-2768FA74779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1044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B1074B-3D98-4D5C-9589-F709CFF99D7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098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5243F-B715-474E-80E8-CE16F8698A1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161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C5376-B186-4D3D-8525-A3ED8DBCE6E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150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457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594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272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0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D6A302-062E-4960-BF73-F956DB755026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04ECB-0CCA-4501-BDDE-6BC1118404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431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0149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020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802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643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9066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79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189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300"/>
              </a:spcBef>
              <a:spcAft>
                <a:spcPts val="400"/>
              </a:spcAft>
              <a:defRPr/>
            </a:lvl1pPr>
            <a:lvl2pPr>
              <a:spcBef>
                <a:spcPts val="300"/>
              </a:spcBef>
              <a:spcAft>
                <a:spcPts val="0"/>
              </a:spcAft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272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16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3B31FF-8357-441C-85E2-81FF29C82A20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8BEBC4-8373-4157-BECD-1975C4E396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142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76350"/>
            <a:ext cx="3810000" cy="5048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6350"/>
            <a:ext cx="3810000" cy="5048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981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344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645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3241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552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216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220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73063"/>
            <a:ext cx="1943100" cy="59515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3063"/>
            <a:ext cx="5676900" cy="59515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826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063"/>
            <a:ext cx="7772400" cy="6715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276350"/>
            <a:ext cx="7772400" cy="5048250"/>
          </a:xfrm>
        </p:spPr>
        <p:txBody>
          <a:bodyPr/>
          <a:lstStyle/>
          <a:p>
            <a:pPr lvl="0"/>
            <a:endParaRPr lang="en-GB" noProof="0" smtClean="0"/>
          </a:p>
        </p:txBody>
      </p:sp>
    </p:spTree>
    <p:extLst>
      <p:ext uri="{BB962C8B-B14F-4D97-AF65-F5344CB8AC3E}">
        <p14:creationId xmlns:p14="http://schemas.microsoft.com/office/powerpoint/2010/main" val="409015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B6A3B0-DACE-4A68-B4CC-83D2ED1869C7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97ADD-3F1C-41CC-8588-E9537CB2885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59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5A27DE-6950-4F3D-87BF-731D19BFF6D4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6B0C4F-2DA5-4015-BDB3-961ECAB9852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71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A08212-05A4-4AC9-A62A-C6E690156E2B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3A9013-7CDF-42ED-8A58-95CF39B758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960351-2992-4621-B579-7541F2C21E29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5C269-36E9-42AD-A486-C40F4955BF7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09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7C51C3-3F6C-4434-8635-38FA84219C4E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286AA-A5AA-407B-92BF-1C23FF0602B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0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F8364E50-6284-4B3C-A0F2-F3D3E2D4B66B}" type="datetime1">
              <a:rPr lang="en-GB" smtClean="0"/>
              <a:pPr/>
              <a:t>08/12/2014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07D9D7C-4284-4B0C-B8DA-71351D494C0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  <p:sldLayoutId id="2147484213" r:id="rId12"/>
    <p:sldLayoutId id="2147484214" r:id="rId13"/>
    <p:sldLayoutId id="2147484188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11213" indent="-288925" algn="l" rtl="0" eaLnBrk="1" fontAlgn="base" hangingPunct="1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219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27188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3087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F6EB8E9-A662-4F9A-BC1A-8CFEAC3AAFBD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1277" name="Picture 13" descr="humanitie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295275"/>
            <a:ext cx="2160588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2C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73063"/>
            <a:ext cx="7772400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76350"/>
            <a:ext cx="7772400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8480425" y="6346825"/>
            <a:ext cx="4699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1600">
                <a:solidFill>
                  <a:srgbClr val="5A765B"/>
                </a:solidFill>
                <a:latin typeface="Times New Roman" pitchFamily="18" charset="0"/>
              </a:rPr>
              <a:t> </a:t>
            </a:r>
            <a:fld id="{C288CC08-2BE1-4B54-8CFD-13F2B0E283F9}" type="slidenum">
              <a:rPr lang="en-US" sz="1600">
                <a:solidFill>
                  <a:srgbClr val="5A765B"/>
                </a:solidFill>
                <a:latin typeface="Times New Roman" pitchFamily="18" charset="0"/>
              </a:rPr>
              <a:pPr eaLnBrk="0" hangingPunct="0"/>
              <a:t>‹#›</a:t>
            </a:fld>
            <a:endParaRPr lang="en-US" sz="1600">
              <a:solidFill>
                <a:srgbClr val="5A765B"/>
              </a:solidFill>
              <a:latin typeface="Times New Roman" pitchFamily="18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87325" y="6378575"/>
            <a:ext cx="1074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400" smtClean="0">
                <a:solidFill>
                  <a:srgbClr val="5A765B"/>
                </a:solidFill>
              </a:rPr>
              <a:t>Watson et al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  <p:sldLayoutId id="2147484251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30000"/>
        </a:spcAft>
        <a:buSzPct val="10000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20000"/>
        </a:spcAft>
        <a:buSzPct val="100000"/>
        <a:buChar char="•"/>
        <a:defRPr sz="2200" b="1">
          <a:solidFill>
            <a:schemeClr val="bg1"/>
          </a:solidFill>
          <a:latin typeface="+mn-lt"/>
          <a:cs typeface="Andalus" pitchFamily="2" charset="-78"/>
        </a:defRPr>
      </a:lvl2pPr>
      <a:lvl3pPr marL="1143000" indent="-228600" algn="l" rtl="0" eaLnBrk="0" fontAlgn="base" hangingPunct="0">
        <a:spcBef>
          <a:spcPct val="20000"/>
        </a:spcBef>
        <a:spcAft>
          <a:spcPct val="20000"/>
        </a:spcAft>
        <a:buSzPct val="100000"/>
        <a:buChar char="•"/>
        <a:defRPr>
          <a:solidFill>
            <a:schemeClr val="bg1"/>
          </a:solidFill>
          <a:latin typeface="Bookman Old Style" pitchFamily="18" charset="0"/>
          <a:cs typeface="Andalus" pitchFamily="2" charset="-78"/>
        </a:defRPr>
      </a:lvl3pPr>
      <a:lvl4pPr marL="1600200" indent="-228600" algn="l" rtl="0" eaLnBrk="0" fontAlgn="base" hangingPunct="0">
        <a:spcBef>
          <a:spcPct val="20000"/>
        </a:spcBef>
        <a:spcAft>
          <a:spcPct val="20000"/>
        </a:spcAft>
        <a:buSzPct val="100000"/>
        <a:buChar char="–"/>
        <a:defRPr sz="2000">
          <a:solidFill>
            <a:schemeClr val="bg1"/>
          </a:solidFill>
          <a:latin typeface="+mn-lt"/>
          <a:cs typeface="Andalus" pitchFamily="2" charset="-78"/>
        </a:defRPr>
      </a:lvl4pPr>
      <a:lvl5pPr marL="2057400" indent="-228600" algn="l" rtl="0" eaLnBrk="0" fontAlgn="base" hangingPunct="0">
        <a:spcBef>
          <a:spcPct val="20000"/>
        </a:spcBef>
        <a:spcAft>
          <a:spcPct val="20000"/>
        </a:spcAft>
        <a:buSzPct val="100000"/>
        <a:buChar char="•"/>
        <a:defRPr sz="2000">
          <a:solidFill>
            <a:schemeClr val="bg1"/>
          </a:solidFill>
          <a:latin typeface="+mn-lt"/>
          <a:cs typeface="Andalus" pitchFamily="2" charset="-78"/>
        </a:defRPr>
      </a:lvl5pPr>
      <a:lvl6pPr marL="2514600" indent="-228600" algn="l" rtl="0" fontAlgn="base">
        <a:spcBef>
          <a:spcPct val="20000"/>
        </a:spcBef>
        <a:spcAft>
          <a:spcPct val="20000"/>
        </a:spcAft>
        <a:buSzPct val="100000"/>
        <a:buChar char="•"/>
        <a:defRPr sz="2000">
          <a:solidFill>
            <a:schemeClr val="bg1"/>
          </a:solidFill>
          <a:latin typeface="+mn-lt"/>
          <a:cs typeface="Andalus" pitchFamily="2" charset="-78"/>
        </a:defRPr>
      </a:lvl6pPr>
      <a:lvl7pPr marL="2971800" indent="-228600" algn="l" rtl="0" fontAlgn="base">
        <a:spcBef>
          <a:spcPct val="20000"/>
        </a:spcBef>
        <a:spcAft>
          <a:spcPct val="20000"/>
        </a:spcAft>
        <a:buSzPct val="100000"/>
        <a:buChar char="•"/>
        <a:defRPr sz="2000">
          <a:solidFill>
            <a:schemeClr val="bg1"/>
          </a:solidFill>
          <a:latin typeface="+mn-lt"/>
          <a:cs typeface="Andalus" pitchFamily="2" charset="-78"/>
        </a:defRPr>
      </a:lvl7pPr>
      <a:lvl8pPr marL="3429000" indent="-228600" algn="l" rtl="0" fontAlgn="base">
        <a:spcBef>
          <a:spcPct val="20000"/>
        </a:spcBef>
        <a:spcAft>
          <a:spcPct val="20000"/>
        </a:spcAft>
        <a:buSzPct val="100000"/>
        <a:buChar char="•"/>
        <a:defRPr sz="2000">
          <a:solidFill>
            <a:schemeClr val="bg1"/>
          </a:solidFill>
          <a:latin typeface="+mn-lt"/>
          <a:cs typeface="Andalus" pitchFamily="2" charset="-78"/>
        </a:defRPr>
      </a:lvl8pPr>
      <a:lvl9pPr marL="3886200" indent="-228600" algn="l" rtl="0" fontAlgn="base">
        <a:spcBef>
          <a:spcPct val="20000"/>
        </a:spcBef>
        <a:spcAft>
          <a:spcPct val="20000"/>
        </a:spcAft>
        <a:buSzPct val="100000"/>
        <a:buChar char="•"/>
        <a:defRPr sz="2000">
          <a:solidFill>
            <a:schemeClr val="bg1"/>
          </a:solidFill>
          <a:latin typeface="+mn-lt"/>
          <a:cs typeface="Andalus" pitchFamily="2" charset="-78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322172" y="3966999"/>
            <a:ext cx="8419852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2800" u="sng" dirty="0">
                <a:solidFill>
                  <a:schemeClr val="bg1"/>
                </a:solidFill>
                <a:latin typeface="Georgia" pitchFamily="16" charset="0"/>
              </a:rPr>
              <a:t>Richard </a:t>
            </a:r>
            <a:r>
              <a:rPr lang="en-GB" sz="2800" u="sng" dirty="0" smtClean="0">
                <a:solidFill>
                  <a:schemeClr val="bg1"/>
                </a:solidFill>
                <a:latin typeface="Georgia" pitchFamily="16" charset="0"/>
              </a:rPr>
              <a:t>Watson</a:t>
            </a:r>
            <a:r>
              <a:rPr lang="en-GB" sz="2800" dirty="0">
                <a:solidFill>
                  <a:schemeClr val="bg1"/>
                </a:solidFill>
                <a:latin typeface="Georgia" pitchFamily="16" charset="0"/>
              </a:rPr>
              <a:t>, </a:t>
            </a:r>
            <a:r>
              <a:rPr lang="en-GB" sz="2800" dirty="0" err="1">
                <a:solidFill>
                  <a:schemeClr val="bg1"/>
                </a:solidFill>
                <a:latin typeface="Georgia" pitchFamily="16" charset="0"/>
              </a:rPr>
              <a:t>Loizos</a:t>
            </a:r>
            <a:r>
              <a:rPr lang="en-GB" sz="2800" dirty="0">
                <a:solidFill>
                  <a:schemeClr val="bg1"/>
                </a:solidFill>
                <a:latin typeface="Georgia" pitchFamily="16" charset="0"/>
              </a:rPr>
              <a:t> Kounios, Kostas </a:t>
            </a:r>
            <a:r>
              <a:rPr lang="en-GB" sz="2800" dirty="0" err="1" smtClean="0">
                <a:solidFill>
                  <a:schemeClr val="bg1"/>
                </a:solidFill>
                <a:latin typeface="Georgia" pitchFamily="16" charset="0"/>
              </a:rPr>
              <a:t>Kouvaris</a:t>
            </a:r>
            <a:r>
              <a:rPr lang="en-GB" sz="3600" dirty="0" smtClean="0">
                <a:solidFill>
                  <a:schemeClr val="bg1"/>
                </a:solidFill>
                <a:latin typeface="Georgia" pitchFamily="16" charset="0"/>
              </a:rPr>
              <a:t> </a:t>
            </a:r>
            <a:br>
              <a:rPr lang="en-GB" sz="3600" dirty="0" smtClean="0">
                <a:solidFill>
                  <a:schemeClr val="bg1"/>
                </a:solidFill>
                <a:latin typeface="Georgia" pitchFamily="16" charset="0"/>
              </a:rPr>
            </a:br>
            <a:r>
              <a:rPr lang="en-GB" sz="2000" dirty="0" smtClean="0">
                <a:solidFill>
                  <a:schemeClr val="bg1"/>
                </a:solidFill>
                <a:latin typeface="Georgia" pitchFamily="16" charset="0"/>
              </a:rPr>
              <a:t>J </a:t>
            </a:r>
            <a:r>
              <a:rPr lang="en-GB" sz="2000" dirty="0" err="1">
                <a:solidFill>
                  <a:schemeClr val="bg1"/>
                </a:solidFill>
                <a:latin typeface="Georgia" pitchFamily="16" charset="0"/>
              </a:rPr>
              <a:t>Clune</a:t>
            </a:r>
            <a:r>
              <a:rPr lang="en-GB" sz="2000" dirty="0">
                <a:solidFill>
                  <a:schemeClr val="bg1"/>
                </a:solidFill>
                <a:latin typeface="Georgia" pitchFamily="16" charset="0"/>
              </a:rPr>
              <a:t>, </a:t>
            </a:r>
            <a:r>
              <a:rPr lang="en-GB" sz="2000" dirty="0" smtClean="0">
                <a:solidFill>
                  <a:schemeClr val="bg1"/>
                </a:solidFill>
                <a:latin typeface="Georgia" pitchFamily="16" charset="0"/>
              </a:rPr>
              <a:t>GP </a:t>
            </a:r>
            <a:r>
              <a:rPr lang="en-GB" sz="2000" dirty="0">
                <a:solidFill>
                  <a:schemeClr val="bg1"/>
                </a:solidFill>
                <a:latin typeface="Georgia" pitchFamily="16" charset="0"/>
              </a:rPr>
              <a:t>Wagner, </a:t>
            </a:r>
            <a:r>
              <a:rPr lang="en-GB" sz="2000" dirty="0" smtClean="0">
                <a:solidFill>
                  <a:schemeClr val="bg1"/>
                </a:solidFill>
                <a:latin typeface="Georgia" pitchFamily="16" charset="0"/>
              </a:rPr>
              <a:t>DM </a:t>
            </a:r>
            <a:r>
              <a:rPr lang="en-GB" sz="2000" dirty="0">
                <a:solidFill>
                  <a:schemeClr val="bg1"/>
                </a:solidFill>
                <a:latin typeface="Georgia" pitchFamily="16" charset="0"/>
              </a:rPr>
              <a:t>Weinreich, </a:t>
            </a:r>
            <a:r>
              <a:rPr lang="en-GB" sz="2000" dirty="0" smtClean="0">
                <a:solidFill>
                  <a:schemeClr val="bg1"/>
                </a:solidFill>
                <a:latin typeface="Georgia" pitchFamily="16" charset="0"/>
              </a:rPr>
              <a:t>M Brede, </a:t>
            </a:r>
            <a:r>
              <a:rPr lang="de-DE" sz="2000" dirty="0" smtClean="0">
                <a:solidFill>
                  <a:schemeClr val="bg1"/>
                </a:solidFill>
                <a:latin typeface="Georgia" pitchFamily="16" charset="0"/>
              </a:rPr>
              <a:t>M </a:t>
            </a:r>
            <a:r>
              <a:rPr lang="de-DE" sz="2000" dirty="0" err="1" smtClean="0">
                <a:solidFill>
                  <a:schemeClr val="bg1"/>
                </a:solidFill>
                <a:latin typeface="Georgia" pitchFamily="16" charset="0"/>
              </a:rPr>
              <a:t>Pavlicev</a:t>
            </a:r>
            <a:r>
              <a:rPr lang="de-DE" sz="2000" dirty="0" smtClean="0">
                <a:solidFill>
                  <a:schemeClr val="bg1"/>
                </a:solidFill>
                <a:latin typeface="Georgia" pitchFamily="16" charset="0"/>
              </a:rPr>
              <a:t>, R </a:t>
            </a:r>
            <a:r>
              <a:rPr lang="de-DE" sz="2000" dirty="0">
                <a:solidFill>
                  <a:schemeClr val="bg1"/>
                </a:solidFill>
                <a:latin typeface="Georgia" pitchFamily="16" charset="0"/>
              </a:rPr>
              <a:t>Mills</a:t>
            </a:r>
            <a:endParaRPr lang="de-DE" sz="2400" dirty="0">
              <a:solidFill>
                <a:schemeClr val="bg1"/>
              </a:solidFill>
              <a:latin typeface="Georgia" pitchFamily="16" charset="0"/>
            </a:endParaRPr>
          </a:p>
          <a:p>
            <a:endParaRPr lang="en-GB" sz="3600" dirty="0">
              <a:solidFill>
                <a:schemeClr val="bg1"/>
              </a:solidFill>
              <a:latin typeface="Georgia" pitchFamily="16" charset="0"/>
            </a:endParaRPr>
          </a:p>
          <a:p>
            <a:r>
              <a:rPr lang="en-GB" sz="2000" dirty="0" smtClean="0">
                <a:solidFill>
                  <a:srgbClr val="B2D5D5"/>
                </a:solidFill>
                <a:latin typeface="Georgia" pitchFamily="16" charset="0"/>
              </a:rPr>
              <a:t>Institute </a:t>
            </a:r>
            <a:r>
              <a:rPr lang="en-GB" sz="2000" dirty="0">
                <a:solidFill>
                  <a:srgbClr val="B2D5D5"/>
                </a:solidFill>
                <a:latin typeface="Georgia" pitchFamily="16" charset="0"/>
              </a:rPr>
              <a:t>for Life Sciences</a:t>
            </a:r>
            <a:r>
              <a:rPr lang="en-GB" sz="2000" dirty="0" smtClean="0">
                <a:solidFill>
                  <a:srgbClr val="B2D5D5"/>
                </a:solidFill>
                <a:latin typeface="Georgia" pitchFamily="16" charset="0"/>
              </a:rPr>
              <a:t>/</a:t>
            </a:r>
            <a:br>
              <a:rPr lang="en-GB" sz="2000" dirty="0" smtClean="0">
                <a:solidFill>
                  <a:srgbClr val="B2D5D5"/>
                </a:solidFill>
                <a:latin typeface="Georgia" pitchFamily="16" charset="0"/>
              </a:rPr>
            </a:br>
            <a:r>
              <a:rPr lang="en-GB" sz="2000" dirty="0" smtClean="0">
                <a:solidFill>
                  <a:srgbClr val="B2D5D5"/>
                </a:solidFill>
                <a:latin typeface="Georgia" pitchFamily="16" charset="0"/>
              </a:rPr>
              <a:t>Institute </a:t>
            </a:r>
            <a:r>
              <a:rPr lang="en-GB" sz="2000" dirty="0">
                <a:solidFill>
                  <a:srgbClr val="B2D5D5"/>
                </a:solidFill>
                <a:latin typeface="Georgia" pitchFamily="16" charset="0"/>
              </a:rPr>
              <a:t>for Complex Systems Simulation, </a:t>
            </a:r>
          </a:p>
          <a:p>
            <a:r>
              <a:rPr lang="en-GB" sz="2000" dirty="0">
                <a:solidFill>
                  <a:srgbClr val="B2D5D5"/>
                </a:solidFill>
                <a:latin typeface="Georgia" pitchFamily="16" charset="0"/>
              </a:rPr>
              <a:t>University of Southampton, UK.</a:t>
            </a:r>
          </a:p>
          <a:p>
            <a:r>
              <a:rPr lang="en-GB" sz="2000" dirty="0">
                <a:solidFill>
                  <a:srgbClr val="B2D5D5"/>
                </a:solidFill>
                <a:latin typeface="Georgia" pitchFamily="16" charset="0"/>
              </a:rPr>
              <a:t>raw@ecs.soton.ac.uk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444" y="862983"/>
            <a:ext cx="856657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+mn-ea"/>
              </a:rPr>
              <a:t>Understanding </a:t>
            </a:r>
            <a:r>
              <a:rPr lang="en-GB" sz="2400" dirty="0">
                <a:solidFill>
                  <a:schemeClr val="bg1"/>
                </a:solidFill>
                <a:latin typeface="+mn-ea"/>
              </a:rPr>
              <a:t>the </a:t>
            </a:r>
            <a:r>
              <a:rPr lang="en-GB" sz="2400" dirty="0" smtClean="0">
                <a:solidFill>
                  <a:schemeClr val="bg1"/>
                </a:solidFill>
                <a:latin typeface="+mn-ea"/>
              </a:rPr>
              <a:t>link </a:t>
            </a:r>
            <a:r>
              <a:rPr lang="en-GB" sz="2400" dirty="0">
                <a:solidFill>
                  <a:schemeClr val="bg1"/>
                </a:solidFill>
                <a:latin typeface="+mn-ea"/>
              </a:rPr>
              <a:t>between </a:t>
            </a:r>
            <a:r>
              <a:rPr lang="en-GB" sz="240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GB" sz="2400" dirty="0" smtClean="0">
                <a:solidFill>
                  <a:schemeClr val="bg1"/>
                </a:solidFill>
                <a:latin typeface="+mn-ea"/>
              </a:rPr>
            </a:br>
            <a:r>
              <a:rPr lang="en-GB" sz="120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GB" sz="1200" dirty="0" smtClean="0">
                <a:solidFill>
                  <a:schemeClr val="bg1"/>
                </a:solidFill>
                <a:latin typeface="+mn-ea"/>
              </a:rPr>
            </a:br>
            <a:r>
              <a:rPr lang="en-GB" sz="2400" dirty="0" smtClean="0">
                <a:solidFill>
                  <a:schemeClr val="bg1"/>
                </a:solidFill>
                <a:latin typeface="+mn-ea"/>
              </a:rPr>
              <a:t/>
            </a:r>
            <a:br>
              <a:rPr lang="en-GB" sz="2400" dirty="0" smtClean="0">
                <a:solidFill>
                  <a:schemeClr val="bg1"/>
                </a:solidFill>
                <a:latin typeface="+mn-ea"/>
              </a:rPr>
            </a:br>
            <a:r>
              <a:rPr lang="en-GB" sz="3200" dirty="0" smtClean="0">
                <a:solidFill>
                  <a:schemeClr val="bg1"/>
                </a:solidFill>
                <a:latin typeface="+mn-ea"/>
              </a:rPr>
              <a:t>developmental plasticity </a:t>
            </a:r>
            <a:r>
              <a:rPr lang="en-GB" sz="3200" dirty="0">
                <a:solidFill>
                  <a:schemeClr val="bg1"/>
                </a:solidFill>
                <a:latin typeface="+mn-ea"/>
              </a:rPr>
              <a:t>and </a:t>
            </a:r>
            <a:r>
              <a:rPr lang="en-GB" sz="3200" dirty="0" smtClean="0">
                <a:solidFill>
                  <a:schemeClr val="bg1"/>
                </a:solidFill>
                <a:latin typeface="+mn-ea"/>
              </a:rPr>
              <a:t>evolvability</a:t>
            </a:r>
            <a:endParaRPr lang="en-GB" sz="2400" dirty="0" smtClean="0">
              <a:solidFill>
                <a:schemeClr val="bg1"/>
              </a:solidFill>
              <a:latin typeface="+mn-ea"/>
            </a:endParaRPr>
          </a:p>
          <a:p>
            <a:pPr algn="ctr"/>
            <a:endParaRPr lang="en-GB" sz="12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GB" sz="2400" dirty="0" smtClean="0">
                <a:solidFill>
                  <a:schemeClr val="bg1"/>
                </a:solidFill>
                <a:latin typeface="+mn-ea"/>
              </a:rPr>
              <a:t>using </a:t>
            </a:r>
            <a:r>
              <a:rPr lang="en-GB" sz="2400" dirty="0">
                <a:solidFill>
                  <a:schemeClr val="bg1"/>
                </a:solidFill>
                <a:latin typeface="+mn-ea"/>
              </a:rPr>
              <a:t>the theory </a:t>
            </a:r>
            <a:r>
              <a:rPr lang="en-GB" sz="2400" dirty="0" smtClean="0">
                <a:solidFill>
                  <a:schemeClr val="bg1"/>
                </a:solidFill>
                <a:latin typeface="+mn-ea"/>
              </a:rPr>
              <a:t>of memory</a:t>
            </a:r>
            <a:r>
              <a:rPr lang="en-GB" sz="2400" dirty="0">
                <a:solidFill>
                  <a:schemeClr val="bg1"/>
                </a:solidFill>
                <a:latin typeface="+mn-ea"/>
              </a:rPr>
              <a:t>, learning and generalisation </a:t>
            </a:r>
          </a:p>
          <a:p>
            <a:pPr algn="ctr"/>
            <a:endParaRPr lang="en-GB" sz="2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56067" y="1332348"/>
            <a:ext cx="4056845" cy="500613"/>
            <a:chOff x="4113967" y="1518979"/>
            <a:chExt cx="2632191" cy="500613"/>
          </a:xfrm>
        </p:grpSpPr>
        <p:sp>
          <p:nvSpPr>
            <p:cNvPr id="3" name="TextBox 2"/>
            <p:cNvSpPr txBox="1"/>
            <p:nvPr/>
          </p:nvSpPr>
          <p:spPr>
            <a:xfrm>
              <a:off x="4113967" y="1518979"/>
              <a:ext cx="2302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>
                      <a:lumMod val="85000"/>
                    </a:schemeClr>
                  </a:solidFill>
                </a:rPr>
                <a:t>a</a:t>
              </a:r>
              <a:r>
                <a:rPr lang="en-GB" dirty="0" smtClean="0">
                  <a:solidFill>
                    <a:schemeClr val="accent3">
                      <a:lumMod val="85000"/>
                    </a:schemeClr>
                  </a:solidFill>
                </a:rPr>
                <a:t>ka, </a:t>
              </a:r>
              <a:r>
                <a:rPr lang="en-GB" dirty="0" err="1" smtClean="0">
                  <a:solidFill>
                    <a:schemeClr val="accent3">
                      <a:lumMod val="85000"/>
                    </a:schemeClr>
                  </a:solidFill>
                </a:rPr>
                <a:t>ontogentic</a:t>
              </a:r>
              <a:r>
                <a:rPr lang="en-GB" dirty="0" smtClean="0">
                  <a:solidFill>
                    <a:schemeClr val="accent3">
                      <a:lumMod val="85000"/>
                    </a:schemeClr>
                  </a:solidFill>
                </a:rPr>
                <a:t> </a:t>
              </a:r>
              <a:r>
                <a:rPr lang="en-GB" dirty="0" err="1" smtClean="0">
                  <a:solidFill>
                    <a:schemeClr val="accent3">
                      <a:lumMod val="85000"/>
                    </a:schemeClr>
                  </a:solidFill>
                </a:rPr>
                <a:t>lability</a:t>
              </a:r>
              <a:endParaRPr lang="en-GB" dirty="0">
                <a:solidFill>
                  <a:schemeClr val="accent3">
                    <a:lumMod val="85000"/>
                  </a:schemeClr>
                </a:solidFill>
              </a:endParaRPr>
            </a:p>
          </p:txBody>
        </p:sp>
        <p:sp>
          <p:nvSpPr>
            <p:cNvPr id="4" name="Right Brace 3"/>
            <p:cNvSpPr/>
            <p:nvPr/>
          </p:nvSpPr>
          <p:spPr bwMode="auto">
            <a:xfrm rot="5400000" flipH="1">
              <a:off x="5369485" y="642919"/>
              <a:ext cx="121156" cy="2632190"/>
            </a:xfrm>
            <a:prstGeom prst="rightBrac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7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5339" y="1519765"/>
            <a:ext cx="3168030" cy="4114205"/>
          </a:xfrm>
        </p:spPr>
        <p:txBody>
          <a:bodyPr/>
          <a:lstStyle/>
          <a:p>
            <a:r>
              <a:rPr lang="en-GB" sz="2000" dirty="0" smtClean="0"/>
              <a:t>Evolution of a </a:t>
            </a:r>
            <a:r>
              <a:rPr lang="en-GB" sz="2000" dirty="0"/>
              <a:t>modifier locus that alters the </a:t>
            </a:r>
            <a:r>
              <a:rPr lang="en-GB" sz="2000" dirty="0" smtClean="0"/>
              <a:t>correlation between two other traits</a:t>
            </a:r>
            <a:endParaRPr lang="en-GB" sz="2000" dirty="0"/>
          </a:p>
          <a:p>
            <a:r>
              <a:rPr lang="en-GB" sz="2000" dirty="0" smtClean="0"/>
              <a:t>Selection aligns variation with the direction of selection</a:t>
            </a:r>
          </a:p>
          <a:p>
            <a:r>
              <a:rPr lang="en-GB" sz="2000" dirty="0" smtClean="0"/>
              <a:t>variation </a:t>
            </a:r>
            <a:r>
              <a:rPr lang="en-GB" sz="2000" dirty="0" smtClean="0"/>
              <a:t>that is </a:t>
            </a:r>
            <a:r>
              <a:rPr lang="en-GB" sz="2000" i="1" dirty="0" smtClean="0"/>
              <a:t>directed</a:t>
            </a:r>
            <a:r>
              <a:rPr lang="en-GB" sz="2000" dirty="0" smtClean="0"/>
              <a:t> </a:t>
            </a:r>
            <a:r>
              <a:rPr lang="en-GB" sz="2000" dirty="0" err="1" smtClean="0"/>
              <a:t>wrt</a:t>
            </a:r>
            <a:r>
              <a:rPr lang="en-GB" sz="2000" dirty="0" smtClean="0"/>
              <a:t> fitness </a:t>
            </a:r>
            <a:r>
              <a:rPr lang="en-GB" sz="2000" dirty="0" smtClean="0"/>
              <a:t>effects</a:t>
            </a:r>
          </a:p>
          <a:p>
            <a:r>
              <a:rPr lang="en-GB" sz="2000" dirty="0" smtClean="0"/>
              <a:t>Goes </a:t>
            </a:r>
            <a:r>
              <a:rPr lang="en-GB" sz="2000" dirty="0"/>
              <a:t>uphill </a:t>
            </a:r>
            <a:r>
              <a:rPr lang="en-GB" sz="2000" dirty="0" smtClean="0"/>
              <a:t>faster – does what its already doing faster – not really any new phenotypes</a:t>
            </a:r>
            <a:endParaRPr lang="en-GB" sz="2000" dirty="0"/>
          </a:p>
          <a:p>
            <a:endParaRPr lang="en-GB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10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1929178" y="2334213"/>
            <a:ext cx="1911055" cy="2751741"/>
            <a:chOff x="2909005" y="2531359"/>
            <a:chExt cx="1911055" cy="2751741"/>
          </a:xfrm>
        </p:grpSpPr>
        <p:sp>
          <p:nvSpPr>
            <p:cNvPr id="5" name="Oval 4"/>
            <p:cNvSpPr/>
            <p:nvPr/>
          </p:nvSpPr>
          <p:spPr bwMode="auto">
            <a:xfrm rot="2509670">
              <a:off x="2909005" y="3375100"/>
              <a:ext cx="670470" cy="1908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" name="Up Arrow 5"/>
            <p:cNvSpPr/>
            <p:nvPr/>
          </p:nvSpPr>
          <p:spPr bwMode="auto">
            <a:xfrm rot="2468661">
              <a:off x="4306311" y="2531359"/>
              <a:ext cx="513749" cy="792088"/>
            </a:xfrm>
            <a:prstGeom prst="upArrow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64020" y="2348880"/>
            <a:ext cx="3960440" cy="3960440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Rectangle 6"/>
          <p:cNvSpPr/>
          <p:nvPr/>
        </p:nvSpPr>
        <p:spPr>
          <a:xfrm>
            <a:off x="250826" y="477169"/>
            <a:ext cx="8624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Pavlicev</a:t>
            </a:r>
            <a:r>
              <a:rPr lang="en-GB" sz="2000" dirty="0"/>
              <a:t>, M., </a:t>
            </a:r>
            <a:r>
              <a:rPr lang="en-GB" sz="2000" dirty="0" err="1"/>
              <a:t>Cheverud</a:t>
            </a:r>
            <a:r>
              <a:rPr lang="en-GB" sz="2000" dirty="0"/>
              <a:t>, J. M., &amp; Wagner, G. P. (2011). Evolution of adaptive phenotypic variation patterns by direct selection for </a:t>
            </a:r>
            <a:r>
              <a:rPr lang="en-GB" sz="2000" dirty="0" smtClean="0"/>
              <a:t>evolvability. </a:t>
            </a:r>
            <a:r>
              <a:rPr lang="en-GB" sz="2000" i="1" dirty="0" smtClean="0"/>
              <a:t>PRSB</a:t>
            </a:r>
            <a:r>
              <a:rPr lang="en-GB" sz="2000" dirty="0" smtClean="0"/>
              <a:t>,</a:t>
            </a:r>
            <a:r>
              <a:rPr lang="en-GB" sz="2000" dirty="0"/>
              <a:t> </a:t>
            </a:r>
            <a:r>
              <a:rPr lang="en-GB" sz="2000" i="1" dirty="0"/>
              <a:t>278</a:t>
            </a:r>
            <a:r>
              <a:rPr lang="en-GB" sz="2000" dirty="0"/>
              <a:t>(1713), 1903-1912.</a:t>
            </a:r>
          </a:p>
        </p:txBody>
      </p:sp>
    </p:spTree>
    <p:extLst>
      <p:ext uri="{BB962C8B-B14F-4D97-AF65-F5344CB8AC3E}">
        <p14:creationId xmlns:p14="http://schemas.microsoft.com/office/powerpoint/2010/main" val="96422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76672"/>
            <a:ext cx="8496300" cy="649288"/>
          </a:xfrm>
        </p:spPr>
        <p:txBody>
          <a:bodyPr/>
          <a:lstStyle/>
          <a:p>
            <a:r>
              <a:rPr lang="en-GB" dirty="0" smtClean="0"/>
              <a:t>a linear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75" y="1266422"/>
            <a:ext cx="8511057" cy="3807531"/>
          </a:xfrm>
        </p:spPr>
        <p:txBody>
          <a:bodyPr/>
          <a:lstStyle/>
          <a:p>
            <a:r>
              <a:rPr lang="en-GB" dirty="0" smtClean="0"/>
              <a:t>Feed-forward gene-network</a:t>
            </a:r>
          </a:p>
          <a:p>
            <a:endParaRPr lang="en-GB" dirty="0" smtClean="0"/>
          </a:p>
          <a:p>
            <a:endParaRPr lang="en-GB" sz="2800" dirty="0"/>
          </a:p>
          <a:p>
            <a:endParaRPr lang="en-GB" sz="2800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Oval 4"/>
          <p:cNvSpPr/>
          <p:nvPr/>
        </p:nvSpPr>
        <p:spPr bwMode="auto">
          <a:xfrm>
            <a:off x="1531164" y="2708920"/>
            <a:ext cx="736580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x</a:t>
            </a:r>
            <a:endParaRPr kumimoji="0" lang="en-GB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535673" y="3645024"/>
            <a:ext cx="732071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dirty="0">
                <a:latin typeface="Batang" panose="02030600000101010101" pitchFamily="18" charset="-127"/>
                <a:ea typeface="Batang" panose="02030600000101010101" pitchFamily="18" charset="-127"/>
              </a:rPr>
              <a:t>y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271347" y="2708920"/>
            <a:ext cx="736580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dirty="0">
                <a:latin typeface="Batang" panose="02030600000101010101" pitchFamily="18" charset="-127"/>
                <a:ea typeface="Batang" panose="02030600000101010101" pitchFamily="18" charset="-127"/>
              </a:rPr>
              <a:t>X</a:t>
            </a:r>
            <a:endParaRPr kumimoji="0" lang="en-GB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275856" y="3645024"/>
            <a:ext cx="732071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dirty="0" smtClean="0">
                <a:latin typeface="Batang" panose="02030600000101010101" pitchFamily="18" charset="-127"/>
                <a:ea typeface="Batang" panose="02030600000101010101" pitchFamily="18" charset="-127"/>
              </a:rPr>
              <a:t>Y</a:t>
            </a:r>
            <a:endParaRPr lang="en-GB" sz="3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>
            <a:off x="2267744" y="3087613"/>
            <a:ext cx="100360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2272253" y="4042858"/>
            <a:ext cx="1003603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2272253" y="3284984"/>
            <a:ext cx="1003603" cy="73873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>
            <a:stCxn id="5" idx="5"/>
            <a:endCxn id="8" idx="1"/>
          </p:cNvCxnSpPr>
          <p:nvPr/>
        </p:nvCxnSpPr>
        <p:spPr bwMode="auto">
          <a:xfrm>
            <a:off x="2159874" y="3355389"/>
            <a:ext cx="1223191" cy="4005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2298762" y="31701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Wxy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339752" y="278092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Wxx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2472829" y="3573016"/>
            <a:ext cx="58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Wyx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314813" y="40077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Wyy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596904" y="1535724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Value of X is sensitive to context of y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596904" y="1919174"/>
            <a:ext cx="359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Value of Y is sensitive to context of x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339879" y="2287577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genes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100350" y="4481382"/>
            <a:ext cx="13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Pleiotropic interaction matrix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383065" y="2339588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traits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50728" y="3150260"/>
            <a:ext cx="13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</a:t>
            </a:r>
            <a:r>
              <a:rPr lang="en-GB" dirty="0" smtClean="0"/>
              <a:t>enetic</a:t>
            </a:r>
            <a:br>
              <a:rPr lang="en-GB" dirty="0" smtClean="0"/>
            </a:br>
            <a:r>
              <a:rPr lang="en-GB" dirty="0" smtClean="0"/>
              <a:t>inheritance</a:t>
            </a:r>
          </a:p>
          <a:p>
            <a:r>
              <a:rPr lang="en-GB" dirty="0" smtClean="0"/>
              <a:t>input</a:t>
            </a:r>
            <a:endParaRPr lang="en-GB" dirty="0"/>
          </a:p>
        </p:txBody>
      </p:sp>
      <p:sp>
        <p:nvSpPr>
          <p:cNvPr id="13" name="Right Arrow 12"/>
          <p:cNvSpPr/>
          <p:nvPr/>
        </p:nvSpPr>
        <p:spPr bwMode="auto">
          <a:xfrm>
            <a:off x="1146220" y="3170188"/>
            <a:ext cx="384944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4211960" y="3208032"/>
            <a:ext cx="384944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3553" y="3035393"/>
            <a:ext cx="138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Phenotype</a:t>
            </a:r>
          </a:p>
          <a:p>
            <a:r>
              <a:rPr lang="en-GB" dirty="0" smtClean="0"/>
              <a:t>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5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394" y="611835"/>
            <a:ext cx="4900610" cy="649288"/>
          </a:xfrm>
        </p:spPr>
        <p:txBody>
          <a:bodyPr/>
          <a:lstStyle/>
          <a:p>
            <a:r>
              <a:rPr lang="en-GB" sz="2400" dirty="0" smtClean="0"/>
              <a:t>linear correlation models cant do multi-modal distributions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3500" y="5460643"/>
            <a:ext cx="8150969" cy="104982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GB" dirty="0"/>
              <a:t>producing two different phenotypes that differ in many traits ‘simultaneously</a:t>
            </a:r>
            <a:r>
              <a:rPr lang="en-GB" dirty="0" smtClean="0"/>
              <a:t>’.  </a:t>
            </a:r>
            <a:br>
              <a:rPr lang="en-GB" dirty="0" smtClean="0"/>
            </a:br>
            <a:r>
              <a:rPr lang="en-GB" sz="2000" dirty="0" smtClean="0"/>
              <a:t>e.g</a:t>
            </a:r>
            <a:r>
              <a:rPr lang="en-GB" sz="2000" dirty="0"/>
              <a:t>. produces </a:t>
            </a:r>
            <a:r>
              <a:rPr lang="en-GB" sz="2000" dirty="0" smtClean="0"/>
              <a:t>petals </a:t>
            </a:r>
            <a:r>
              <a:rPr lang="en-GB" sz="2000" dirty="0"/>
              <a:t>and </a:t>
            </a:r>
            <a:r>
              <a:rPr lang="en-GB" sz="2000" dirty="0" smtClean="0"/>
              <a:t>sepals </a:t>
            </a:r>
            <a:r>
              <a:rPr lang="en-GB" sz="2000" dirty="0"/>
              <a:t>but not mixtures in between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01500" y="1909587"/>
            <a:ext cx="3301053" cy="3301053"/>
            <a:chOff x="1264020" y="2348880"/>
            <a:chExt cx="3960440" cy="3960440"/>
          </a:xfrm>
        </p:grpSpPr>
        <p:grpSp>
          <p:nvGrpSpPr>
            <p:cNvPr id="6" name="Group 5"/>
            <p:cNvGrpSpPr/>
            <p:nvPr/>
          </p:nvGrpSpPr>
          <p:grpSpPr>
            <a:xfrm>
              <a:off x="1264020" y="2348880"/>
              <a:ext cx="3960440" cy="3960440"/>
              <a:chOff x="1115616" y="2348880"/>
              <a:chExt cx="3960440" cy="3960440"/>
            </a:xfrm>
          </p:grpSpPr>
          <p:cxnSp>
            <p:nvCxnSpPr>
              <p:cNvPr id="7" name="Straight Connector 6"/>
              <p:cNvCxnSpPr/>
              <p:nvPr/>
            </p:nvCxnSpPr>
            <p:spPr bwMode="auto">
              <a:xfrm>
                <a:off x="3095836" y="2348880"/>
                <a:ext cx="0" cy="39604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Connector 7"/>
              <p:cNvCxnSpPr/>
              <p:nvPr/>
            </p:nvCxnSpPr>
            <p:spPr bwMode="auto">
              <a:xfrm rot="5400000">
                <a:off x="3095836" y="2348880"/>
                <a:ext cx="0" cy="39604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" name="Oval 8"/>
            <p:cNvSpPr/>
            <p:nvPr/>
          </p:nvSpPr>
          <p:spPr bwMode="auto">
            <a:xfrm>
              <a:off x="3511217" y="33604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663617" y="3336010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6017" y="3488410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968417" y="38176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120817" y="39700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273217" y="41224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958690" y="338032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111090" y="353272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4263490" y="368512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3358816" y="365802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3511216" y="381042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3663616" y="396282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816016" y="429202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806289" y="367793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958689" y="400713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4111089" y="415953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3115625" y="381377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268025" y="396617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3420425" y="394177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3572825" y="427097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3725225" y="442337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4544109" y="30569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3563098" y="365688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3715498" y="380928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3867898" y="396168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2963224" y="42881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115624" y="44405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268024" y="45929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3420424" y="47453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410697" y="430809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3563097" y="446049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4381981" y="309403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2605026" y="398379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2757426" y="395939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909826" y="4111791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3062226" y="444099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214626" y="459339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3367026" y="474579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3052499" y="400370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3204899" y="415610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3357299" y="430850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2452625" y="428140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605025" y="443380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2757425" y="458620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2909825" y="491540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900098" y="430131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3052498" y="463051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3204898" y="478291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2209434" y="443715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2361834" y="458955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514234" y="456515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2666634" y="489435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2819034" y="504675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971434" y="519915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2656907" y="428026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2809307" y="443266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2961707" y="4585062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2057033" y="491156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2209433" y="506396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2361833" y="521636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2140497" y="540588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2504506" y="493147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2656906" y="508387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809306" y="523627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034583" y="3165370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4186983" y="3140968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4339383" y="3293368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4034582" y="3615380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4329655" y="3482889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086464" y="3461839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4238864" y="3614239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1835697" y="475991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1988097" y="473551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2140497" y="4887915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1835696" y="5209927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2130769" y="507743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1887578" y="50563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2039978" y="5208786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1806024" y="5440103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1643896" y="5477224"/>
              <a:ext cx="142673" cy="14267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948492" y="1922465"/>
            <a:ext cx="3331796" cy="3301053"/>
            <a:chOff x="1227136" y="2348880"/>
            <a:chExt cx="3997324" cy="3960440"/>
          </a:xfrm>
        </p:grpSpPr>
        <p:grpSp>
          <p:nvGrpSpPr>
            <p:cNvPr id="91" name="Group 90"/>
            <p:cNvGrpSpPr/>
            <p:nvPr/>
          </p:nvGrpSpPr>
          <p:grpSpPr>
            <a:xfrm>
              <a:off x="1264020" y="2348880"/>
              <a:ext cx="3960440" cy="3960440"/>
              <a:chOff x="1115616" y="2348880"/>
              <a:chExt cx="3960440" cy="3960440"/>
            </a:xfrm>
          </p:grpSpPr>
          <p:cxnSp>
            <p:nvCxnSpPr>
              <p:cNvPr id="121" name="Straight Connector 120"/>
              <p:cNvCxnSpPr/>
              <p:nvPr/>
            </p:nvCxnSpPr>
            <p:spPr bwMode="auto">
              <a:xfrm>
                <a:off x="3095836" y="2348880"/>
                <a:ext cx="0" cy="39604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Straight Connector 121"/>
              <p:cNvCxnSpPr/>
              <p:nvPr/>
            </p:nvCxnSpPr>
            <p:spPr bwMode="auto">
              <a:xfrm rot="5400000">
                <a:off x="3095836" y="2348880"/>
                <a:ext cx="0" cy="396044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2" name="Group 91"/>
            <p:cNvGrpSpPr/>
            <p:nvPr/>
          </p:nvGrpSpPr>
          <p:grpSpPr>
            <a:xfrm rot="10800000">
              <a:off x="4091017" y="2570976"/>
              <a:ext cx="880493" cy="903373"/>
              <a:chOff x="3806289" y="3056912"/>
              <a:chExt cx="880493" cy="903373"/>
            </a:xfrm>
          </p:grpSpPr>
          <p:sp>
            <p:nvSpPr>
              <p:cNvPr id="106" name="Oval 105"/>
              <p:cNvSpPr/>
              <p:nvPr/>
            </p:nvSpPr>
            <p:spPr bwMode="auto">
              <a:xfrm>
                <a:off x="3816017" y="3488410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3968417" y="3817612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3958690" y="3380321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111090" y="3532721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4263490" y="3685121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3806289" y="3677931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4034583" y="3165370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 bwMode="auto">
              <a:xfrm>
                <a:off x="4186983" y="3140968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4" name="Oval 113"/>
              <p:cNvSpPr/>
              <p:nvPr/>
            </p:nvSpPr>
            <p:spPr bwMode="auto">
              <a:xfrm>
                <a:off x="4339383" y="3293368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5" name="Oval 114"/>
              <p:cNvSpPr/>
              <p:nvPr/>
            </p:nvSpPr>
            <p:spPr bwMode="auto">
              <a:xfrm>
                <a:off x="4034582" y="3615380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6" name="Oval 115"/>
              <p:cNvSpPr/>
              <p:nvPr/>
            </p:nvSpPr>
            <p:spPr bwMode="auto">
              <a:xfrm>
                <a:off x="4329655" y="3482889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7" name="Oval 116"/>
              <p:cNvSpPr/>
              <p:nvPr/>
            </p:nvSpPr>
            <p:spPr bwMode="auto">
              <a:xfrm>
                <a:off x="4086464" y="3461839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 bwMode="auto">
              <a:xfrm>
                <a:off x="4238864" y="3614239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19" name="Oval 118"/>
              <p:cNvSpPr/>
              <p:nvPr/>
            </p:nvSpPr>
            <p:spPr bwMode="auto">
              <a:xfrm>
                <a:off x="4544109" y="3056912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20" name="Oval 119"/>
              <p:cNvSpPr/>
              <p:nvPr/>
            </p:nvSpPr>
            <p:spPr bwMode="auto">
              <a:xfrm>
                <a:off x="4381981" y="3094033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0800000">
              <a:off x="1227136" y="5106369"/>
              <a:ext cx="1003283" cy="884382"/>
              <a:chOff x="1643896" y="4735515"/>
              <a:chExt cx="1003283" cy="884382"/>
            </a:xfrm>
          </p:grpSpPr>
          <p:sp>
            <p:nvSpPr>
              <p:cNvPr id="94" name="Oval 93"/>
              <p:cNvSpPr/>
              <p:nvPr/>
            </p:nvSpPr>
            <p:spPr bwMode="auto">
              <a:xfrm>
                <a:off x="2057033" y="4911567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2209433" y="5063967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2504506" y="4931476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1835697" y="4759917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 bwMode="auto">
              <a:xfrm>
                <a:off x="1988097" y="4735515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2140497" y="4887915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1835696" y="5209927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2130769" y="5077436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1887578" y="5056386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2039978" y="5208786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1806024" y="5440103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1643896" y="5477224"/>
                <a:ext cx="142673" cy="142673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16" charset="0"/>
                  <a:ea typeface="ＭＳ Ｐゴシック" pitchFamily="16" charset="-128"/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5147516" y="629921"/>
            <a:ext cx="3637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Non-linear mappings can</a:t>
            </a:r>
          </a:p>
        </p:txBody>
      </p:sp>
    </p:spTree>
    <p:extLst>
      <p:ext uri="{BB962C8B-B14F-4D97-AF65-F5344CB8AC3E}">
        <p14:creationId xmlns:p14="http://schemas.microsoft.com/office/powerpoint/2010/main" val="20687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76672"/>
            <a:ext cx="8496300" cy="649288"/>
          </a:xfrm>
        </p:spPr>
        <p:txBody>
          <a:bodyPr/>
          <a:lstStyle/>
          <a:p>
            <a:r>
              <a:rPr lang="en-GB" dirty="0" smtClean="0"/>
              <a:t>Non-linear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75" y="1204415"/>
            <a:ext cx="6668490" cy="4114800"/>
          </a:xfrm>
        </p:spPr>
        <p:txBody>
          <a:bodyPr/>
          <a:lstStyle/>
          <a:p>
            <a:r>
              <a:rPr lang="en-GB" dirty="0" smtClean="0"/>
              <a:t>Recurrent gene-regulation network (GRN)</a:t>
            </a:r>
          </a:p>
          <a:p>
            <a:endParaRPr lang="en-GB" dirty="0" smtClean="0"/>
          </a:p>
          <a:p>
            <a:endParaRPr lang="en-GB" sz="2800" dirty="0"/>
          </a:p>
          <a:p>
            <a:endParaRPr lang="en-GB" sz="2800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7050" y="5870839"/>
            <a:ext cx="1905000" cy="457200"/>
          </a:xfrm>
        </p:spPr>
        <p:txBody>
          <a:bodyPr/>
          <a:lstStyle/>
          <a:p>
            <a:fld id="{15F47B36-2F3A-469E-8604-285B2B79529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Oval 4"/>
          <p:cNvSpPr/>
          <p:nvPr/>
        </p:nvSpPr>
        <p:spPr bwMode="auto">
          <a:xfrm>
            <a:off x="2419815" y="2271034"/>
            <a:ext cx="736580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x</a:t>
            </a:r>
            <a:endParaRPr kumimoji="0" lang="en-GB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424324" y="3207138"/>
            <a:ext cx="732071" cy="7573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200" dirty="0">
                <a:latin typeface="Batang" panose="02030600000101010101" pitchFamily="18" charset="-127"/>
                <a:ea typeface="Batang" panose="02030600000101010101" pitchFamily="18" charset="-127"/>
              </a:rPr>
              <a:t>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87413" y="27323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Wxy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187413" y="1901702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Wxx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701073" y="3376568"/>
            <a:ext cx="58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Wyx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228403" y="39692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Wyy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786554" y="1598360"/>
            <a:ext cx="418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Value of x(t+1)is sensitive to context of y(t)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4733655" y="1961852"/>
            <a:ext cx="424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Value of y(t+1) is sensitive to context of x(t)</a:t>
            </a:r>
            <a:endParaRPr lang="en-GB" dirty="0"/>
          </a:p>
        </p:txBody>
      </p:sp>
      <p:sp>
        <p:nvSpPr>
          <p:cNvPr id="9" name="Freeform 8"/>
          <p:cNvSpPr/>
          <p:nvPr/>
        </p:nvSpPr>
        <p:spPr bwMode="auto">
          <a:xfrm>
            <a:off x="2224361" y="2003893"/>
            <a:ext cx="1270337" cy="588024"/>
          </a:xfrm>
          <a:custGeom>
            <a:avLst/>
            <a:gdLst>
              <a:gd name="connsiteX0" fmla="*/ 943466 w 1270337"/>
              <a:gd name="connsiteY0" fmla="*/ 588024 h 588024"/>
              <a:gd name="connsiteX1" fmla="*/ 1243717 w 1270337"/>
              <a:gd name="connsiteY1" fmla="*/ 233182 h 588024"/>
              <a:gd name="connsiteX2" fmla="*/ 342965 w 1270337"/>
              <a:gd name="connsiteY2" fmla="*/ 1170 h 588024"/>
              <a:gd name="connsiteX3" fmla="*/ 1771 w 1270337"/>
              <a:gd name="connsiteY3" fmla="*/ 328717 h 588024"/>
              <a:gd name="connsiteX4" fmla="*/ 233783 w 1270337"/>
              <a:gd name="connsiteY4" fmla="*/ 547081 h 58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337" h="588024">
                <a:moveTo>
                  <a:pt x="943466" y="588024"/>
                </a:moveTo>
                <a:cubicBezTo>
                  <a:pt x="1143633" y="459507"/>
                  <a:pt x="1343800" y="330991"/>
                  <a:pt x="1243717" y="233182"/>
                </a:cubicBezTo>
                <a:cubicBezTo>
                  <a:pt x="1143634" y="135373"/>
                  <a:pt x="549956" y="-14752"/>
                  <a:pt x="342965" y="1170"/>
                </a:cubicBezTo>
                <a:cubicBezTo>
                  <a:pt x="135974" y="17092"/>
                  <a:pt x="19968" y="237732"/>
                  <a:pt x="1771" y="328717"/>
                </a:cubicBezTo>
                <a:cubicBezTo>
                  <a:pt x="-16426" y="419702"/>
                  <a:pt x="108678" y="483391"/>
                  <a:pt x="233783" y="547081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912219" y="2823929"/>
            <a:ext cx="532277" cy="873457"/>
          </a:xfrm>
          <a:custGeom>
            <a:avLst/>
            <a:gdLst>
              <a:gd name="connsiteX0" fmla="*/ 532277 w 532277"/>
              <a:gd name="connsiteY0" fmla="*/ 0 h 873457"/>
              <a:gd name="connsiteX1" fmla="*/ 14 w 532277"/>
              <a:gd name="connsiteY1" fmla="*/ 232012 h 873457"/>
              <a:gd name="connsiteX2" fmla="*/ 518629 w 532277"/>
              <a:gd name="connsiteY2" fmla="*/ 873457 h 87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277" h="873457">
                <a:moveTo>
                  <a:pt x="532277" y="0"/>
                </a:moveTo>
                <a:cubicBezTo>
                  <a:pt x="267283" y="43218"/>
                  <a:pt x="2289" y="86436"/>
                  <a:pt x="14" y="232012"/>
                </a:cubicBezTo>
                <a:cubicBezTo>
                  <a:pt x="-2261" y="377588"/>
                  <a:pt x="258184" y="625522"/>
                  <a:pt x="518629" y="873457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3154179" y="2782986"/>
            <a:ext cx="177466" cy="682388"/>
          </a:xfrm>
          <a:custGeom>
            <a:avLst/>
            <a:gdLst>
              <a:gd name="connsiteX0" fmla="*/ 0 w 177466"/>
              <a:gd name="connsiteY0" fmla="*/ 0 h 682388"/>
              <a:gd name="connsiteX1" fmla="*/ 177421 w 177466"/>
              <a:gd name="connsiteY1" fmla="*/ 464024 h 682388"/>
              <a:gd name="connsiteX2" fmla="*/ 13648 w 177466"/>
              <a:gd name="connsiteY2" fmla="*/ 682388 h 68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466" h="682388">
                <a:moveTo>
                  <a:pt x="0" y="0"/>
                </a:moveTo>
                <a:cubicBezTo>
                  <a:pt x="87573" y="175146"/>
                  <a:pt x="175146" y="350293"/>
                  <a:pt x="177421" y="464024"/>
                </a:cubicBezTo>
                <a:cubicBezTo>
                  <a:pt x="179696" y="577755"/>
                  <a:pt x="96672" y="630071"/>
                  <a:pt x="13648" y="682388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2486811" y="3847511"/>
            <a:ext cx="750764" cy="564381"/>
          </a:xfrm>
          <a:custGeom>
            <a:avLst/>
            <a:gdLst>
              <a:gd name="connsiteX0" fmla="*/ 626425 w 750764"/>
              <a:gd name="connsiteY0" fmla="*/ 0 h 564381"/>
              <a:gd name="connsiteX1" fmla="*/ 708312 w 750764"/>
              <a:gd name="connsiteY1" fmla="*/ 477672 h 564381"/>
              <a:gd name="connsiteX2" fmla="*/ 39571 w 750764"/>
              <a:gd name="connsiteY2" fmla="*/ 532263 h 564381"/>
              <a:gd name="connsiteX3" fmla="*/ 135106 w 750764"/>
              <a:gd name="connsiteY3" fmla="*/ 122830 h 56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0764" h="564381">
                <a:moveTo>
                  <a:pt x="626425" y="0"/>
                </a:moveTo>
                <a:cubicBezTo>
                  <a:pt x="716273" y="194481"/>
                  <a:pt x="806121" y="388962"/>
                  <a:pt x="708312" y="477672"/>
                </a:cubicBezTo>
                <a:cubicBezTo>
                  <a:pt x="610503" y="566382"/>
                  <a:pt x="135105" y="591403"/>
                  <a:pt x="39571" y="532263"/>
                </a:cubicBezTo>
                <a:cubicBezTo>
                  <a:pt x="-55963" y="473123"/>
                  <a:pt x="39571" y="297976"/>
                  <a:pt x="135106" y="122830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13952" y="4497368"/>
            <a:ext cx="2062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Gene-regulation interaction matrix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29428" y="2782173"/>
            <a:ext cx="13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Embryonic phenotype</a:t>
            </a:r>
            <a:br>
              <a:rPr lang="en-GB" dirty="0" smtClean="0"/>
            </a:br>
            <a:r>
              <a:rPr lang="en-GB" dirty="0" smtClean="0"/>
              <a:t>(t=0)</a:t>
            </a:r>
            <a:endParaRPr lang="en-GB" dirty="0"/>
          </a:p>
        </p:txBody>
      </p:sp>
      <p:sp>
        <p:nvSpPr>
          <p:cNvPr id="26" name="Right Arrow 25"/>
          <p:cNvSpPr/>
          <p:nvPr/>
        </p:nvSpPr>
        <p:spPr bwMode="auto">
          <a:xfrm>
            <a:off x="1403807" y="2985519"/>
            <a:ext cx="384944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4147565" y="2911815"/>
            <a:ext cx="384944" cy="3693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19158" y="2739176"/>
            <a:ext cx="1380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Adult</a:t>
            </a:r>
            <a:br>
              <a:rPr lang="en-GB" dirty="0" smtClean="0"/>
            </a:br>
            <a:r>
              <a:rPr lang="en-GB" dirty="0" smtClean="0"/>
              <a:t>Phenotype</a:t>
            </a:r>
          </a:p>
          <a:p>
            <a:r>
              <a:rPr lang="en-GB" dirty="0" smtClean="0"/>
              <a:t>(t=10)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4163364" y="4378184"/>
            <a:ext cx="4323816" cy="200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1213" indent="-2889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19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27188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 smtClean="0"/>
              <a:t>initial gene expression levels unfold over time into adult gene expression levels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679295" y="5996187"/>
            <a:ext cx="7879726" cy="78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1213" indent="-2889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19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27188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kern="0" dirty="0" smtClean="0"/>
              <a:t>We will evolve the connection matrix</a:t>
            </a:r>
            <a:endParaRPr lang="en-GB" kern="0" dirty="0" smtClean="0"/>
          </a:p>
        </p:txBody>
      </p:sp>
    </p:spTree>
    <p:extLst>
      <p:ext uri="{BB962C8B-B14F-4D97-AF65-F5344CB8AC3E}">
        <p14:creationId xmlns:p14="http://schemas.microsoft.com/office/powerpoint/2010/main" val="116767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25463"/>
            <a:ext cx="8496300" cy="649288"/>
          </a:xfrm>
        </p:spPr>
        <p:txBody>
          <a:bodyPr/>
          <a:lstStyle/>
          <a:p>
            <a:r>
              <a:rPr lang="en-GB" dirty="0" smtClean="0"/>
              <a:t>Outline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017625"/>
            <a:ext cx="6076950" cy="5074081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smtClean="0"/>
              <a:t>Can evolution </a:t>
            </a:r>
            <a:r>
              <a:rPr lang="en-GB" dirty="0" smtClean="0"/>
              <a:t>of constraints and biases </a:t>
            </a:r>
            <a:r>
              <a:rPr lang="en-GB" dirty="0" smtClean="0"/>
              <a:t>cause </a:t>
            </a:r>
            <a:r>
              <a:rPr lang="en-GB" dirty="0" smtClean="0"/>
              <a:t>development to </a:t>
            </a:r>
            <a:r>
              <a:rPr lang="en-GB" dirty="0" smtClean="0"/>
              <a:t>be predisposed to recreate multiple distinct </a:t>
            </a:r>
            <a:r>
              <a:rPr lang="en-GB" dirty="0" smtClean="0"/>
              <a:t>phenotypes that have been selected for in the </a:t>
            </a:r>
            <a:r>
              <a:rPr lang="en-GB" dirty="0" smtClean="0"/>
              <a:t>past?</a:t>
            </a:r>
            <a:endParaRPr lang="en-GB" dirty="0" smtClean="0"/>
          </a:p>
          <a:p>
            <a:r>
              <a:rPr lang="en-GB" dirty="0" smtClean="0"/>
              <a:t>2. </a:t>
            </a:r>
            <a:r>
              <a:rPr lang="en-GB" dirty="0" smtClean="0"/>
              <a:t>Can it</a:t>
            </a:r>
            <a:r>
              <a:rPr lang="en-GB" dirty="0" smtClean="0"/>
              <a:t> </a:t>
            </a:r>
            <a:r>
              <a:rPr lang="en-GB" dirty="0" smtClean="0"/>
              <a:t>generate novel phenotypes </a:t>
            </a:r>
            <a:r>
              <a:rPr lang="en-GB" dirty="0" smtClean="0"/>
              <a:t>from </a:t>
            </a:r>
            <a:r>
              <a:rPr lang="en-GB" dirty="0" smtClean="0"/>
              <a:t>the same structural class – e.g. new combinations of </a:t>
            </a:r>
            <a:r>
              <a:rPr lang="en-GB" dirty="0" smtClean="0"/>
              <a:t>features?</a:t>
            </a:r>
            <a:endParaRPr lang="en-GB" dirty="0" smtClean="0"/>
          </a:p>
          <a:p>
            <a:r>
              <a:rPr lang="en-GB" dirty="0" smtClean="0"/>
              <a:t>3. </a:t>
            </a:r>
            <a:r>
              <a:rPr lang="en-GB" dirty="0" smtClean="0"/>
              <a:t>Can it use this </a:t>
            </a:r>
            <a:r>
              <a:rPr lang="en-GB" dirty="0" smtClean="0"/>
              <a:t>to </a:t>
            </a:r>
            <a:r>
              <a:rPr lang="en-GB" dirty="0" smtClean="0"/>
              <a:t>evolve </a:t>
            </a:r>
            <a:r>
              <a:rPr lang="en-GB" dirty="0" smtClean="0"/>
              <a:t>better</a:t>
            </a:r>
            <a:r>
              <a:rPr lang="en-GB" dirty="0" smtClean="0"/>
              <a:t>… </a:t>
            </a:r>
            <a:r>
              <a:rPr lang="en-GB" dirty="0" smtClean="0"/>
              <a:t>to </a:t>
            </a:r>
            <a:r>
              <a:rPr lang="en-GB" dirty="0" smtClean="0"/>
              <a:t>generate novel phenotypes that are more likely to be </a:t>
            </a:r>
            <a:r>
              <a:rPr lang="en-GB" dirty="0" smtClean="0"/>
              <a:t>fit</a:t>
            </a:r>
            <a:r>
              <a:rPr lang="en-GB" dirty="0"/>
              <a:t> </a:t>
            </a:r>
            <a:r>
              <a:rPr lang="en-GB" dirty="0" smtClean="0">
                <a:latin typeface="Arial Narrow"/>
              </a:rPr>
              <a:t>→ </a:t>
            </a:r>
            <a:r>
              <a:rPr lang="en-GB" dirty="0"/>
              <a:t>facilitated </a:t>
            </a:r>
            <a:r>
              <a:rPr lang="en-GB" dirty="0" smtClean="0"/>
              <a:t>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684135" y="1661375"/>
            <a:ext cx="1414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memory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684135" y="3171975"/>
            <a:ext cx="2237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generalisation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36535" y="4915437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learning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754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86" y="212591"/>
            <a:ext cx="8496300" cy="649288"/>
          </a:xfrm>
        </p:spPr>
        <p:txBody>
          <a:bodyPr/>
          <a:lstStyle/>
          <a:p>
            <a:r>
              <a:rPr lang="en-GB" dirty="0" smtClean="0"/>
              <a:t>1: memory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77487"/>
            <a:ext cx="8496300" cy="4114800"/>
          </a:xfrm>
        </p:spPr>
        <p:txBody>
          <a:bodyPr/>
          <a:lstStyle/>
          <a:p>
            <a:r>
              <a:rPr lang="en-GB" dirty="0" smtClean="0"/>
              <a:t>a </a:t>
            </a:r>
            <a:r>
              <a:rPr lang="en-GB" dirty="0" smtClean="0"/>
              <a:t>single GRN can be ‘programmed’ by past selection to ‘remember’ multiple phenotypes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8789" y="843981"/>
            <a:ext cx="88204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Aft>
                <a:spcPct val="70000"/>
              </a:spcAft>
            </a:pPr>
            <a:r>
              <a:rPr lang="en-GB" sz="2000" dirty="0"/>
              <a:t>Watson, R. A., Wagner, G. P., </a:t>
            </a:r>
            <a:r>
              <a:rPr lang="en-GB" sz="2000" dirty="0" err="1"/>
              <a:t>Pavlicev</a:t>
            </a:r>
            <a:r>
              <a:rPr lang="en-GB" sz="2000" dirty="0"/>
              <a:t>, M., Weinreich, D. M., &amp; Mills, R. (2014</a:t>
            </a:r>
            <a:r>
              <a:rPr lang="en-GB" sz="2000" dirty="0" smtClean="0"/>
              <a:t>). The evolution of phenotypic correlations and ‘developmental memory’.</a:t>
            </a:r>
            <a:r>
              <a:rPr lang="en-GB" sz="2000" dirty="0"/>
              <a:t> </a:t>
            </a:r>
            <a:r>
              <a:rPr lang="en-GB" sz="2000" i="1" dirty="0"/>
              <a:t>Evolution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77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19231" r="35088" b="58209"/>
          <a:stretch/>
        </p:blipFill>
        <p:spPr bwMode="auto">
          <a:xfrm>
            <a:off x="467544" y="260648"/>
            <a:ext cx="4051294" cy="165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87488" y="528747"/>
            <a:ext cx="4843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Two different phenotypes (gene expression patterns) selected for in different environments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8838" y="1340768"/>
            <a:ext cx="42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Selecting for regulatory connections that output the selected phenotype pattern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19231" r="35088" b="58209"/>
          <a:stretch/>
        </p:blipFill>
        <p:spPr bwMode="auto">
          <a:xfrm>
            <a:off x="467544" y="260648"/>
            <a:ext cx="4051294" cy="165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87488" y="528747"/>
            <a:ext cx="4843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Two different phenotypes (gene expression patterns) selected for in different environments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8838" y="1340768"/>
            <a:ext cx="42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Selecting for regulatory connections that output the selected phenotype pattern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6433" y="2132856"/>
            <a:ext cx="8496300" cy="4114800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Evolved regulatory interactions accurately capture </a:t>
            </a:r>
            <a:r>
              <a:rPr lang="en-GB" dirty="0" smtClean="0">
                <a:solidFill>
                  <a:schemeClr val="tx2"/>
                </a:solidFill>
              </a:rPr>
              <a:t>trait correlations </a:t>
            </a:r>
            <a:r>
              <a:rPr lang="en-GB" dirty="0">
                <a:solidFill>
                  <a:schemeClr val="tx2"/>
                </a:solidFill>
              </a:rPr>
              <a:t>in selected </a:t>
            </a:r>
            <a:r>
              <a:rPr lang="en-GB" dirty="0" smtClean="0">
                <a:solidFill>
                  <a:schemeClr val="tx2"/>
                </a:solidFill>
              </a:rPr>
              <a:t>phenotypes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31923" r="48321" b="42637"/>
          <a:stretch/>
        </p:blipFill>
        <p:spPr bwMode="auto">
          <a:xfrm>
            <a:off x="188413" y="4190256"/>
            <a:ext cx="5576284" cy="210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2468" y="3004241"/>
            <a:ext cx="249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gene-regulatory interaction strengths change over evolutionary time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500780" y="3474660"/>
            <a:ext cx="182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volved regulation matrix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19231" r="35088" b="58209"/>
          <a:stretch/>
        </p:blipFill>
        <p:spPr bwMode="auto">
          <a:xfrm>
            <a:off x="467544" y="260648"/>
            <a:ext cx="4051294" cy="1650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87488" y="528747"/>
            <a:ext cx="4843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Two different phenotypes (gene expression patterns) selected for in different environments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8838" y="1340768"/>
            <a:ext cx="423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Selecting for regulatory connections that output the selected phenotype pattern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6433" y="2132856"/>
            <a:ext cx="8496300" cy="4114800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Evolved regulatory interactions accurately capture </a:t>
            </a:r>
            <a:r>
              <a:rPr lang="en-GB" dirty="0" smtClean="0">
                <a:solidFill>
                  <a:schemeClr val="tx2"/>
                </a:solidFill>
              </a:rPr>
              <a:t>trait correlations </a:t>
            </a:r>
            <a:r>
              <a:rPr lang="en-GB" dirty="0">
                <a:solidFill>
                  <a:schemeClr val="tx2"/>
                </a:solidFill>
              </a:rPr>
              <a:t>in selected </a:t>
            </a:r>
            <a:r>
              <a:rPr lang="en-GB" dirty="0" smtClean="0">
                <a:solidFill>
                  <a:schemeClr val="tx2"/>
                </a:solidFill>
              </a:rPr>
              <a:t>phenotypes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31923" r="30479" b="42637"/>
          <a:stretch/>
        </p:blipFill>
        <p:spPr bwMode="auto">
          <a:xfrm>
            <a:off x="188412" y="4190256"/>
            <a:ext cx="8198149" cy="210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92468" y="3004241"/>
            <a:ext cx="249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gene-regulatory interaction strengths change over evolutionary time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500780" y="3474660"/>
            <a:ext cx="182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r>
              <a:rPr lang="en-GB" dirty="0" smtClean="0"/>
              <a:t>volved regulation matrix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877044" y="314274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matrix learned with Hebbian learning from same two phenotype patterns 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62694" y="6292011"/>
            <a:ext cx="828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Genes that are selected together wire together</a:t>
            </a:r>
            <a:endParaRPr lang="en-GB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52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0272" y="6165304"/>
            <a:ext cx="1905000" cy="457200"/>
          </a:xfrm>
        </p:spPr>
        <p:txBody>
          <a:bodyPr/>
          <a:lstStyle/>
          <a:p>
            <a:fld id="{15F47B36-2F3A-469E-8604-285B2B795295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48655" r="60458" b="39396"/>
          <a:stretch/>
        </p:blipFill>
        <p:spPr bwMode="auto">
          <a:xfrm>
            <a:off x="224031" y="2204864"/>
            <a:ext cx="1286717" cy="1055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6304" y="692696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Produces developmental memories: </a:t>
            </a:r>
          </a:p>
          <a:p>
            <a:r>
              <a:rPr lang="en-GB" dirty="0" smtClean="0"/>
              <a:t>Evolved </a:t>
            </a:r>
            <a:r>
              <a:rPr lang="en-GB" dirty="0"/>
              <a:t>regulatory interactions </a:t>
            </a:r>
            <a:r>
              <a:rPr lang="en-GB" dirty="0" smtClean="0"/>
              <a:t>create developmental attractors </a:t>
            </a:r>
            <a:r>
              <a:rPr lang="en-GB" dirty="0"/>
              <a:t>that correspond to </a:t>
            </a:r>
            <a:r>
              <a:rPr lang="en-GB" dirty="0" smtClean="0"/>
              <a:t>previously selected phenotypes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1759" y="4976301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gene network can remember more than one phenotype.</a:t>
            </a:r>
            <a:br>
              <a:rPr lang="en-GB" dirty="0" smtClean="0"/>
            </a:br>
            <a:r>
              <a:rPr lang="en-GB" dirty="0" smtClean="0"/>
              <a:t>G-P map literally is a memory of solutions to past selective environments.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69158" r="11882" b="24038"/>
          <a:stretch/>
        </p:blipFill>
        <p:spPr bwMode="auto">
          <a:xfrm>
            <a:off x="224031" y="4015409"/>
            <a:ext cx="8916200" cy="60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99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76672"/>
            <a:ext cx="8496300" cy="649288"/>
          </a:xfrm>
        </p:spPr>
        <p:txBody>
          <a:bodyPr/>
          <a:lstStyle/>
          <a:p>
            <a:r>
              <a:rPr lang="en-GB" dirty="0" smtClean="0"/>
              <a:t>Phenotypic distributions and Evolvability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4744"/>
            <a:ext cx="8496300" cy="411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500" dirty="0"/>
              <a:t>T</a:t>
            </a:r>
            <a:r>
              <a:rPr lang="en-GB" sz="2500" dirty="0" smtClean="0"/>
              <a:t>he path </a:t>
            </a:r>
            <a:r>
              <a:rPr lang="en-GB" sz="2500" dirty="0"/>
              <a:t>of </a:t>
            </a:r>
            <a:r>
              <a:rPr lang="en-GB" sz="2500" dirty="0" smtClean="0"/>
              <a:t>evolutionary trajectories and the possibility of biological adaptation is </a:t>
            </a:r>
            <a:r>
              <a:rPr lang="en-GB" sz="2500" dirty="0"/>
              <a:t>strongly affected by historical contingencies – developmental biases and constraints </a:t>
            </a:r>
            <a:r>
              <a:rPr lang="en-GB" sz="2500" dirty="0" smtClean="0"/>
              <a:t>accumulated </a:t>
            </a:r>
            <a:r>
              <a:rPr lang="en-GB" sz="2500" dirty="0"/>
              <a:t>over the evolutionary </a:t>
            </a:r>
            <a:r>
              <a:rPr lang="en-GB" sz="2500" dirty="0" smtClean="0"/>
              <a:t>past</a:t>
            </a:r>
          </a:p>
          <a:p>
            <a:pPr>
              <a:spcAft>
                <a:spcPts val="600"/>
              </a:spcAft>
            </a:pPr>
            <a:r>
              <a:rPr lang="en-GB" sz="2500" dirty="0" smtClean="0"/>
              <a:t>One phenotypic distribution may afford adaptation in some environment where another does not - and phenotypic distributions are controlled by the details of developmental process which are themselves evolved</a:t>
            </a:r>
          </a:p>
          <a:p>
            <a:pPr>
              <a:spcAft>
                <a:spcPts val="600"/>
              </a:spcAft>
            </a:pPr>
            <a:r>
              <a:rPr lang="en-GB" sz="2500" dirty="0" smtClean="0"/>
              <a:t>Thus, via developmental </a:t>
            </a:r>
            <a:r>
              <a:rPr lang="en-GB" sz="2500" dirty="0"/>
              <a:t>biases and </a:t>
            </a:r>
            <a:r>
              <a:rPr lang="en-GB" sz="2500" dirty="0" smtClean="0"/>
              <a:t>constraints, past evolution could </a:t>
            </a:r>
            <a:r>
              <a:rPr lang="en-GB" sz="2500" dirty="0"/>
              <a:t>adapt the distribution of phenotypes explored by </a:t>
            </a:r>
            <a:r>
              <a:rPr lang="en-GB" sz="2500" dirty="0" smtClean="0"/>
              <a:t>future natural </a:t>
            </a:r>
            <a:r>
              <a:rPr lang="en-GB" sz="2500" dirty="0"/>
              <a:t>selection to </a:t>
            </a:r>
            <a:r>
              <a:rPr lang="en-GB" sz="2500" dirty="0" smtClean="0"/>
              <a:t>generate more promising </a:t>
            </a:r>
            <a:r>
              <a:rPr lang="en-GB" sz="2500" dirty="0"/>
              <a:t>variations and avoid less useful </a:t>
            </a:r>
            <a:r>
              <a:rPr lang="en-GB" sz="2500" dirty="0" smtClean="0"/>
              <a:t>ones – </a:t>
            </a:r>
            <a:r>
              <a:rPr lang="en-GB" sz="2500" i="1" dirty="0" smtClean="0"/>
              <a:t>predisposed </a:t>
            </a:r>
            <a:r>
              <a:rPr lang="en-GB" sz="2500" dirty="0" smtClean="0"/>
              <a:t>to exhibit effective adaptation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4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0272" y="6165304"/>
            <a:ext cx="1905000" cy="457200"/>
          </a:xfrm>
        </p:spPr>
        <p:txBody>
          <a:bodyPr/>
          <a:lstStyle/>
          <a:p>
            <a:fld id="{15F47B36-2F3A-469E-8604-285B2B795295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48655" r="11882" b="39546"/>
          <a:stretch/>
        </p:blipFill>
        <p:spPr bwMode="auto">
          <a:xfrm>
            <a:off x="224031" y="2204864"/>
            <a:ext cx="8916200" cy="10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6304" y="692696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Produces developmental memories: </a:t>
            </a:r>
          </a:p>
          <a:p>
            <a:r>
              <a:rPr lang="en-GB" dirty="0" smtClean="0"/>
              <a:t>Evolved </a:t>
            </a:r>
            <a:r>
              <a:rPr lang="en-GB" dirty="0"/>
              <a:t>regulatory interactions </a:t>
            </a:r>
            <a:r>
              <a:rPr lang="en-GB" dirty="0" smtClean="0"/>
              <a:t>create developmental attractors </a:t>
            </a:r>
            <a:r>
              <a:rPr lang="en-GB" dirty="0"/>
              <a:t>that correspond to </a:t>
            </a:r>
            <a:r>
              <a:rPr lang="en-GB" dirty="0" smtClean="0"/>
              <a:t>previously selected phenotypes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1759" y="4976301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gene network can remember more than one phenotype.</a:t>
            </a:r>
            <a:br>
              <a:rPr lang="en-GB" dirty="0" smtClean="0"/>
            </a:br>
            <a:r>
              <a:rPr lang="en-GB" dirty="0" smtClean="0"/>
              <a:t>G-P map literally is a memory of solutions to past selective environments.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69158" r="11882" b="24038"/>
          <a:stretch/>
        </p:blipFill>
        <p:spPr bwMode="auto">
          <a:xfrm>
            <a:off x="224031" y="4015409"/>
            <a:ext cx="8916200" cy="60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5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0272" y="6165304"/>
            <a:ext cx="1905000" cy="457200"/>
          </a:xfrm>
        </p:spPr>
        <p:txBody>
          <a:bodyPr/>
          <a:lstStyle/>
          <a:p>
            <a:fld id="{15F47B36-2F3A-469E-8604-285B2B795295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48655" r="60458" b="24038"/>
          <a:stretch/>
        </p:blipFill>
        <p:spPr bwMode="auto">
          <a:xfrm>
            <a:off x="224031" y="2204864"/>
            <a:ext cx="1286717" cy="241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6304" y="692696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Produces developmental memories: </a:t>
            </a:r>
          </a:p>
          <a:p>
            <a:r>
              <a:rPr lang="en-GB" dirty="0" smtClean="0"/>
              <a:t>Evolved </a:t>
            </a:r>
            <a:r>
              <a:rPr lang="en-GB" dirty="0"/>
              <a:t>regulatory interactions </a:t>
            </a:r>
            <a:r>
              <a:rPr lang="en-GB" dirty="0" smtClean="0"/>
              <a:t>create developmental attractors </a:t>
            </a:r>
            <a:r>
              <a:rPr lang="en-GB" dirty="0"/>
              <a:t>that correspond to </a:t>
            </a:r>
            <a:r>
              <a:rPr lang="en-GB" dirty="0" smtClean="0"/>
              <a:t>previously selected phenotypes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1759" y="4976301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gene network can remember more than one phenotype.</a:t>
            </a:r>
            <a:br>
              <a:rPr lang="en-GB" dirty="0" smtClean="0"/>
            </a:br>
            <a:r>
              <a:rPr lang="en-GB" dirty="0" smtClean="0"/>
              <a:t>G-P map literally is a memory of solutions to past selective environments.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69158" r="11882" b="24038"/>
          <a:stretch/>
        </p:blipFill>
        <p:spPr bwMode="auto">
          <a:xfrm>
            <a:off x="224031" y="4015409"/>
            <a:ext cx="8916200" cy="60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48655" r="11882" b="39546"/>
          <a:stretch/>
        </p:blipFill>
        <p:spPr bwMode="auto">
          <a:xfrm>
            <a:off x="224031" y="2204864"/>
            <a:ext cx="8916200" cy="104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20272" y="6165304"/>
            <a:ext cx="1905000" cy="457200"/>
          </a:xfrm>
        </p:spPr>
        <p:txBody>
          <a:bodyPr/>
          <a:lstStyle/>
          <a:p>
            <a:fld id="{15F47B36-2F3A-469E-8604-285B2B795295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48655" r="11882" b="24038"/>
          <a:stretch/>
        </p:blipFill>
        <p:spPr bwMode="auto">
          <a:xfrm>
            <a:off x="224031" y="2204864"/>
            <a:ext cx="8916200" cy="241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6304" y="692696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Produces developmental memories: </a:t>
            </a:r>
          </a:p>
          <a:p>
            <a:r>
              <a:rPr lang="en-GB" dirty="0" smtClean="0"/>
              <a:t>Evolved </a:t>
            </a:r>
            <a:r>
              <a:rPr lang="en-GB" dirty="0"/>
              <a:t>regulatory interactions </a:t>
            </a:r>
            <a:r>
              <a:rPr lang="en-GB" dirty="0" smtClean="0"/>
              <a:t>create developmental attractors </a:t>
            </a:r>
            <a:r>
              <a:rPr lang="en-GB" dirty="0"/>
              <a:t>that correspond to </a:t>
            </a:r>
            <a:r>
              <a:rPr lang="en-GB" dirty="0" smtClean="0"/>
              <a:t>previously selected phenotypes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51759" y="4976301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Single gene network can remember more than one phenotype.</a:t>
            </a:r>
            <a:br>
              <a:rPr lang="en-GB" dirty="0" smtClean="0"/>
            </a:br>
            <a:r>
              <a:rPr lang="en-GB" dirty="0" smtClean="0"/>
              <a:t>G-P map literally is a memory of solutions to past selective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9378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8496300" cy="649288"/>
          </a:xfrm>
        </p:spPr>
        <p:txBody>
          <a:bodyPr/>
          <a:lstStyle/>
          <a:p>
            <a:r>
              <a:rPr lang="en-GB" dirty="0" smtClean="0"/>
              <a:t>2. </a:t>
            </a:r>
            <a:r>
              <a:rPr lang="en-GB" dirty="0" smtClean="0">
                <a:latin typeface="Arial Narrow"/>
              </a:rPr>
              <a:t>generalisation</a:t>
            </a:r>
            <a:r>
              <a:rPr lang="en-GB" dirty="0" smtClean="0">
                <a:latin typeface="Arial Narrow"/>
              </a:rPr>
              <a:t>.</a:t>
            </a:r>
            <a:br>
              <a:rPr lang="en-GB" dirty="0" smtClean="0">
                <a:latin typeface="Arial Narrow"/>
              </a:rPr>
            </a:br>
            <a:r>
              <a:rPr lang="en-GB" sz="1800" dirty="0" smtClean="0">
                <a:latin typeface="Arial Narrow"/>
              </a:rPr>
              <a:t/>
            </a:r>
            <a:br>
              <a:rPr lang="en-GB" sz="1800" dirty="0" smtClean="0">
                <a:latin typeface="Arial Narrow"/>
              </a:rPr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641" y="1841679"/>
            <a:ext cx="8496300" cy="3396160"/>
          </a:xfrm>
        </p:spPr>
        <p:txBody>
          <a:bodyPr/>
          <a:lstStyle/>
          <a:p>
            <a:r>
              <a:rPr lang="en-GB" dirty="0" smtClean="0"/>
              <a:t>Can an evolved GRN produce phenotypes that were not selected for in the past?</a:t>
            </a:r>
          </a:p>
          <a:p>
            <a:pPr lvl="1"/>
            <a:r>
              <a:rPr lang="en-GB" dirty="0" smtClean="0"/>
              <a:t>But are structurally similar to phenotypes that were selected in the past</a:t>
            </a:r>
          </a:p>
          <a:p>
            <a:r>
              <a:rPr lang="en-GB" dirty="0" smtClean="0"/>
              <a:t>E.g. learn what ‘well formed features’ look like, and then make new combinations of these </a:t>
            </a:r>
            <a:r>
              <a:rPr lang="en-GB" dirty="0" smtClean="0"/>
              <a:t>features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914028" y="359467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GB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Kostas </a:t>
            </a:r>
            <a:r>
              <a:rPr lang="en-GB" sz="28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Kouvaris</a:t>
            </a:r>
            <a:endParaRPr lang="en-GB" sz="2800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423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8" y="260648"/>
            <a:ext cx="9051344" cy="633670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26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72" y="115416"/>
            <a:ext cx="8496300" cy="649288"/>
          </a:xfrm>
        </p:spPr>
        <p:txBody>
          <a:bodyPr/>
          <a:lstStyle/>
          <a:p>
            <a:r>
              <a:rPr lang="en-GB" sz="2400" dirty="0" err="1"/>
              <a:t>P</a:t>
            </a:r>
            <a:r>
              <a:rPr lang="en-GB" sz="2400" dirty="0" err="1" smtClean="0"/>
              <a:t>ictorialisation</a:t>
            </a:r>
            <a:r>
              <a:rPr lang="en-GB" sz="2400" dirty="0" smtClean="0"/>
              <a:t>: 4 features, each controlled with 4 </a:t>
            </a:r>
            <a:r>
              <a:rPr lang="en-GB" sz="2400" dirty="0" smtClean="0"/>
              <a:t>gene levels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64704"/>
            <a:ext cx="8532440" cy="639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All combinations of well-formed features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91" y="1700213"/>
            <a:ext cx="5856617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7092279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0091" y="2769037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00091" y="170080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71800" y="178120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03154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622050" y="479715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035205" y="371703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33059" y="277779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13751" y="2769037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3750" y="378904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200090" y="382214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200089" y="473249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64517" y="378904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183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76672"/>
            <a:ext cx="8496300" cy="649288"/>
          </a:xfrm>
        </p:spPr>
        <p:txBody>
          <a:bodyPr/>
          <a:lstStyle/>
          <a:p>
            <a:r>
              <a:rPr lang="en-GB" sz="3200" dirty="0" smtClean="0"/>
              <a:t>Select for 3 particular combinations of well-formed features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04716"/>
            <a:ext cx="5859175" cy="41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8" y="212591"/>
            <a:ext cx="8496300" cy="649288"/>
          </a:xfrm>
        </p:spPr>
        <p:txBody>
          <a:bodyPr/>
          <a:lstStyle/>
          <a:p>
            <a:r>
              <a:rPr lang="en-GB" dirty="0" smtClean="0"/>
              <a:t>Evolved GRN produces…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91" y="1700213"/>
            <a:ext cx="5856617" cy="4114800"/>
          </a:xfrm>
          <a:ln>
            <a:noFill/>
          </a:ln>
        </p:spPr>
      </p:pic>
      <p:sp>
        <p:nvSpPr>
          <p:cNvPr id="8" name="Rectangle 7"/>
          <p:cNvSpPr/>
          <p:nvPr/>
        </p:nvSpPr>
        <p:spPr bwMode="auto">
          <a:xfrm>
            <a:off x="7092279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244679" y="19252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00091" y="170080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771800" y="178120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03154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22050" y="479715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06679" y="26872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035205" y="371703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033059" y="277779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713751" y="2769037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713750" y="378904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200090" y="382214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200089" y="473249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3597" y="80534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GB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 3 </a:t>
            </a:r>
            <a:r>
              <a:rPr lang="en-GB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selected phenotypes, plus some other combinations of well-formed features, but not all 16</a:t>
            </a:r>
          </a:p>
        </p:txBody>
      </p:sp>
    </p:spTree>
    <p:extLst>
      <p:ext uri="{BB962C8B-B14F-4D97-AF65-F5344CB8AC3E}">
        <p14:creationId xmlns:p14="http://schemas.microsoft.com/office/powerpoint/2010/main" val="2592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28" y="548680"/>
            <a:ext cx="8496300" cy="649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1275330"/>
            <a:ext cx="3096022" cy="4042197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Regulation that controls correlations…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Also produces complementary phenotypes w all the same correlations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Not an interesting sense of generalisation</a:t>
            </a:r>
          </a:p>
          <a:p>
            <a:pPr>
              <a:spcAft>
                <a:spcPts val="600"/>
              </a:spcAft>
            </a:pPr>
            <a:endParaRPr lang="en-GB" sz="2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29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2410074" y="3343520"/>
            <a:ext cx="1961752" cy="1961752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Oval 12"/>
          <p:cNvSpPr/>
          <p:nvPr/>
        </p:nvSpPr>
        <p:spPr bwMode="auto">
          <a:xfrm>
            <a:off x="2267401" y="3297516"/>
            <a:ext cx="285346" cy="285346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229153" y="5019926"/>
            <a:ext cx="285346" cy="28534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4" r="74189"/>
          <a:stretch/>
        </p:blipFill>
        <p:spPr bwMode="auto">
          <a:xfrm>
            <a:off x="467544" y="2766161"/>
            <a:ext cx="1511633" cy="106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Content Placehold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50" r="5139" b="74095"/>
          <a:stretch/>
        </p:blipFill>
        <p:spPr bwMode="auto">
          <a:xfrm>
            <a:off x="4788024" y="4772298"/>
            <a:ext cx="1107583" cy="1065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8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34446"/>
            <a:ext cx="8496300" cy="41148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b="1" i="1" dirty="0" smtClean="0"/>
              <a:t>How </a:t>
            </a:r>
            <a:r>
              <a:rPr lang="en-GB" b="1" i="1" dirty="0"/>
              <a:t>could long-term </a:t>
            </a:r>
            <a:r>
              <a:rPr lang="en-GB" b="1" i="1" dirty="0" smtClean="0"/>
              <a:t>evolvability be favoured by natural selection given</a:t>
            </a:r>
          </a:p>
          <a:p>
            <a:pPr lvl="1">
              <a:spcAft>
                <a:spcPts val="600"/>
              </a:spcAft>
            </a:pPr>
            <a:r>
              <a:rPr lang="en-GB" b="1" i="1" dirty="0" smtClean="0"/>
              <a:t>a</a:t>
            </a:r>
            <a:r>
              <a:rPr lang="en-GB" b="1" i="1" dirty="0"/>
              <a:t>) evolution has no </a:t>
            </a:r>
            <a:r>
              <a:rPr lang="en-GB" b="1" i="1" dirty="0" smtClean="0"/>
              <a:t>foresight </a:t>
            </a:r>
            <a:r>
              <a:rPr lang="en-GB" dirty="0" smtClean="0"/>
              <a:t>selection </a:t>
            </a:r>
            <a:r>
              <a:rPr lang="en-GB" dirty="0"/>
              <a:t>cannot favour traits that are beneficial in as-yet-unrealised future </a:t>
            </a:r>
            <a:r>
              <a:rPr lang="en-GB" dirty="0" smtClean="0"/>
              <a:t>environments</a:t>
            </a:r>
            <a:r>
              <a:rPr lang="en-GB" b="1" i="1" dirty="0"/>
              <a:t>?</a:t>
            </a:r>
            <a:r>
              <a:rPr lang="en-GB" b="1" i="1" dirty="0" smtClean="0"/>
              <a:t> </a:t>
            </a:r>
          </a:p>
          <a:p>
            <a:pPr lvl="1">
              <a:spcAft>
                <a:spcPts val="600"/>
              </a:spcAft>
            </a:pPr>
            <a:r>
              <a:rPr lang="en-GB" b="1" i="1" dirty="0" smtClean="0"/>
              <a:t>b) conflict of robustness vs evolvability </a:t>
            </a:r>
            <a:r>
              <a:rPr lang="en-GB" dirty="0" smtClean="0"/>
              <a:t>short-term </a:t>
            </a:r>
            <a:r>
              <a:rPr lang="en-GB" dirty="0"/>
              <a:t>selective pressures seem more likely to favour robustness than </a:t>
            </a:r>
            <a:r>
              <a:rPr lang="en-GB" dirty="0" smtClean="0"/>
              <a:t>variability</a:t>
            </a:r>
            <a:r>
              <a:rPr lang="en-GB" b="1" i="1" dirty="0" smtClean="0"/>
              <a:t>?</a:t>
            </a:r>
            <a:endParaRPr lang="en-GB" b="1" i="1" dirty="0"/>
          </a:p>
          <a:p>
            <a:pPr>
              <a:spcAft>
                <a:spcPts val="600"/>
              </a:spcAft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23850" y="476672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9pPr>
          </a:lstStyle>
          <a:p>
            <a:r>
              <a:rPr lang="en-GB" dirty="0"/>
              <a:t>Foresight and the Paradox of Evolvability</a:t>
            </a:r>
            <a:endParaRPr lang="en-GB" kern="0" dirty="0"/>
          </a:p>
        </p:txBody>
      </p:sp>
      <p:sp>
        <p:nvSpPr>
          <p:cNvPr id="2" name="Rectangle 1"/>
          <p:cNvSpPr/>
          <p:nvPr/>
        </p:nvSpPr>
        <p:spPr>
          <a:xfrm>
            <a:off x="323850" y="6366235"/>
            <a:ext cx="810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</a:t>
            </a:r>
            <a:r>
              <a:rPr lang="en-GB" b="1" i="1" dirty="0" smtClean="0"/>
              <a:t>(want an explanation that does not depend on a </a:t>
            </a:r>
            <a:r>
              <a:rPr lang="en-GB" b="1" i="1" dirty="0"/>
              <a:t>higher-level evolutionary process)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7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28" y="548680"/>
            <a:ext cx="8496300" cy="649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1275330"/>
            <a:ext cx="3096022" cy="4042197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Regulation that controls correlations…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Also produces complementary phenotypes w all the same correlations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Not an interesting sense of generalisation</a:t>
            </a:r>
          </a:p>
          <a:p>
            <a:pPr>
              <a:spcAft>
                <a:spcPts val="600"/>
              </a:spcAft>
            </a:pPr>
            <a:endParaRPr lang="en-GB" sz="20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30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2410074" y="3343520"/>
            <a:ext cx="1961752" cy="1961752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Oval 12"/>
          <p:cNvSpPr/>
          <p:nvPr/>
        </p:nvSpPr>
        <p:spPr bwMode="auto">
          <a:xfrm>
            <a:off x="2267401" y="3297516"/>
            <a:ext cx="285346" cy="285346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229153" y="5019926"/>
            <a:ext cx="285346" cy="28534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15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to </a:t>
            </a:r>
            <a:r>
              <a:rPr lang="en-GB" dirty="0" smtClean="0"/>
              <a:t>generalise: </a:t>
            </a:r>
            <a:r>
              <a:rPr lang="en-GB" dirty="0" err="1" smtClean="0"/>
              <a:t>Overfitting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/>
              <a:t>machine learning t</a:t>
            </a:r>
            <a:r>
              <a:rPr lang="en-GB" dirty="0" smtClean="0"/>
              <a:t>he tendency to learn the specific patterns that were rewarded in the past, but to fail to learn the general class of patterns, is known as </a:t>
            </a:r>
            <a:r>
              <a:rPr lang="en-GB" i="1" dirty="0" err="1" smtClean="0"/>
              <a:t>overfitting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 learning models, we know something about conditions that alleviate </a:t>
            </a:r>
            <a:r>
              <a:rPr lang="en-GB" dirty="0" err="1" smtClean="0"/>
              <a:t>overfitting</a:t>
            </a:r>
            <a:r>
              <a:rPr lang="en-GB" dirty="0" smtClean="0"/>
              <a:t> – e.g. when there is a parsimony pressure for simple/compact models.</a:t>
            </a:r>
          </a:p>
          <a:p>
            <a:r>
              <a:rPr lang="en-GB" dirty="0" smtClean="0"/>
              <a:t>A cheap and easy way to do this is to favour networks that learn the training patterns using less connections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– </a:t>
            </a:r>
            <a:r>
              <a:rPr lang="en-GB" sz="2000" dirty="0" smtClean="0"/>
              <a:t>encourages GRN to learn the main structural relationships of the class without simply memorising the specifics of the training set. 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9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48" y="289864"/>
            <a:ext cx="8496300" cy="649288"/>
          </a:xfrm>
        </p:spPr>
        <p:txBody>
          <a:bodyPr/>
          <a:lstStyle/>
          <a:p>
            <a:r>
              <a:rPr lang="en-GB" dirty="0" smtClean="0"/>
              <a:t>GRN evolved with costly connections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91" y="1700213"/>
            <a:ext cx="5856617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7092279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200091" y="2769037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200091" y="170080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771800" y="178120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03154" y="177281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622050" y="479715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035205" y="371703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033059" y="2777798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713751" y="2769037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713750" y="378904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200090" y="3822146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200089" y="4732492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64517" y="3789040"/>
            <a:ext cx="371909" cy="28803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446" y="856860"/>
            <a:ext cx="8153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produces </a:t>
            </a:r>
            <a:r>
              <a:rPr lang="en-GB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 </a:t>
            </a:r>
            <a:r>
              <a:rPr lang="en-GB" sz="2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combinations </a:t>
            </a:r>
            <a:r>
              <a:rPr lang="en-GB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well-formed features</a:t>
            </a:r>
          </a:p>
        </p:txBody>
      </p:sp>
    </p:spTree>
    <p:extLst>
      <p:ext uri="{BB962C8B-B14F-4D97-AF65-F5344CB8AC3E}">
        <p14:creationId xmlns:p14="http://schemas.microsoft.com/office/powerpoint/2010/main" val="8035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496300" cy="649288"/>
          </a:xfrm>
        </p:spPr>
        <p:txBody>
          <a:bodyPr/>
          <a:lstStyle/>
          <a:p>
            <a:r>
              <a:rPr lang="en-GB" dirty="0" smtClean="0"/>
              <a:t>3. From phenotypic plasticity to evolvability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If an evolved GRN can be predisposed to produce novel combinations of features </a:t>
            </a:r>
            <a:r>
              <a:rPr lang="en-GB" dirty="0" smtClean="0"/>
              <a:t>…</a:t>
            </a:r>
            <a:endParaRPr lang="en-GB" dirty="0" smtClean="0"/>
          </a:p>
          <a:p>
            <a:r>
              <a:rPr lang="en-GB" dirty="0" smtClean="0"/>
              <a:t>Are there conditions where that ability will bias evolutionary trajectories in useful ways – to facilitate adaptation?</a:t>
            </a:r>
          </a:p>
          <a:p>
            <a:r>
              <a:rPr lang="en-GB" dirty="0" smtClean="0"/>
              <a:t>Wagner already showed it can evolve same phenotypes faster – </a:t>
            </a:r>
            <a:r>
              <a:rPr lang="en-GB" dirty="0" smtClean="0"/>
              <a:t>likewise Uri </a:t>
            </a:r>
            <a:r>
              <a:rPr lang="en-GB" dirty="0" err="1" smtClean="0"/>
              <a:t>Alon</a:t>
            </a:r>
            <a:r>
              <a:rPr lang="en-GB" dirty="0" smtClean="0"/>
              <a:t>. And </a:t>
            </a:r>
            <a:r>
              <a:rPr lang="en-GB" dirty="0" err="1" smtClean="0"/>
              <a:t>Alon</a:t>
            </a:r>
            <a:r>
              <a:rPr lang="en-GB" dirty="0" smtClean="0"/>
              <a:t> showed some generalisation…so </a:t>
            </a:r>
            <a:r>
              <a:rPr lang="en-GB" dirty="0" smtClean="0"/>
              <a:t>can </a:t>
            </a:r>
            <a:r>
              <a:rPr lang="en-GB" dirty="0" err="1" smtClean="0"/>
              <a:t>can</a:t>
            </a:r>
            <a:r>
              <a:rPr lang="en-GB" dirty="0" smtClean="0"/>
              <a:t> that generalisation</a:t>
            </a:r>
            <a:r>
              <a:rPr lang="en-GB" dirty="0" smtClean="0"/>
              <a:t> enable evolution of </a:t>
            </a:r>
            <a:r>
              <a:rPr lang="en-GB" dirty="0" smtClean="0"/>
              <a:t>new fitter phenotypes?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136845" y="192040"/>
            <a:ext cx="2723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None/>
            </a:pPr>
            <a:r>
              <a:rPr lang="en-GB" sz="2800" dirty="0" err="1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Loizos</a:t>
            </a:r>
            <a:r>
              <a:rPr lang="en-GB" sz="2800" dirty="0" smtClean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Kounios</a:t>
            </a:r>
            <a:endParaRPr lang="en-GB" sz="2800" dirty="0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517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6021288"/>
            <a:ext cx="8496300" cy="585813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73" y="-387424"/>
            <a:ext cx="8927617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22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5524" y="2262609"/>
            <a:ext cx="4667488" cy="279451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‘Target’ phenotype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10x10 image = 100 genes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9" t="6145" r="11834" b="85287"/>
          <a:stretch/>
        </p:blipFill>
        <p:spPr bwMode="auto">
          <a:xfrm>
            <a:off x="4146997" y="1645806"/>
            <a:ext cx="1688683" cy="176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5307" y="4456090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 Narrow"/>
              </a:rPr>
              <a:t>Lots of sign-epistasis</a:t>
            </a:r>
            <a:r>
              <a:rPr lang="en-GB" sz="2400" dirty="0">
                <a:latin typeface="Arial Narrow"/>
              </a:rPr>
              <a:t> </a:t>
            </a:r>
            <a:r>
              <a:rPr lang="en-GB" sz="2400" dirty="0" smtClean="0">
                <a:latin typeface="Arial Narrow"/>
              </a:rPr>
              <a:t/>
            </a:r>
            <a:br>
              <a:rPr lang="en-GB" sz="2400" dirty="0" smtClean="0">
                <a:latin typeface="Arial Narrow"/>
              </a:rPr>
            </a:br>
            <a:r>
              <a:rPr lang="en-GB" sz="2400" dirty="0" smtClean="0">
                <a:latin typeface="Arial Narrow"/>
              </a:rPr>
              <a:t>→ a fitness landscape with many local optima (where local regions of the phenotype agree with the image).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2098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093296"/>
            <a:ext cx="8280920" cy="5138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6185" r="79576" b="85247"/>
          <a:stretch/>
        </p:blipFill>
        <p:spPr bwMode="auto">
          <a:xfrm>
            <a:off x="2479905" y="1539364"/>
            <a:ext cx="997392" cy="94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6461" r="79493" b="59743"/>
          <a:stretch/>
        </p:blipFill>
        <p:spPr bwMode="auto">
          <a:xfrm>
            <a:off x="755577" y="2672348"/>
            <a:ext cx="2064814" cy="290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V="1">
            <a:off x="2820391" y="2487526"/>
            <a:ext cx="32218" cy="8694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1262129" y="5610827"/>
            <a:ext cx="6834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micro-evolutionary trajectory using original GRN (i.e. a 1:1 G-P map) finds locally optimal phenotype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6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093296"/>
            <a:ext cx="8280920" cy="5138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6185" r="60197" b="85247"/>
          <a:stretch/>
        </p:blipFill>
        <p:spPr bwMode="auto">
          <a:xfrm>
            <a:off x="2479904" y="1539364"/>
            <a:ext cx="4812215" cy="94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6461" r="58241" b="59743"/>
          <a:stretch/>
        </p:blipFill>
        <p:spPr bwMode="auto">
          <a:xfrm>
            <a:off x="755576" y="2672348"/>
            <a:ext cx="6536543" cy="290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0" name="Group 1039"/>
          <p:cNvGrpSpPr/>
          <p:nvPr/>
        </p:nvGrpSpPr>
        <p:grpSpPr>
          <a:xfrm>
            <a:off x="2884827" y="2487525"/>
            <a:ext cx="4049230" cy="994669"/>
            <a:chOff x="1187624" y="2754334"/>
            <a:chExt cx="2160240" cy="53065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1187624" y="2754334"/>
              <a:ext cx="0" cy="4586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77180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2255244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8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3347864" y="2754334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TextBox 14"/>
          <p:cNvSpPr txBox="1"/>
          <p:nvPr/>
        </p:nvSpPr>
        <p:spPr>
          <a:xfrm>
            <a:off x="1262129" y="5610827"/>
            <a:ext cx="729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Micro-evolutionary trajectories starting from different points find different locally optimal phenotypes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1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093296"/>
            <a:ext cx="8280920" cy="5138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38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6011" r="60197" b="85421"/>
          <a:stretch/>
        </p:blipFill>
        <p:spPr bwMode="auto">
          <a:xfrm>
            <a:off x="971600" y="2248496"/>
            <a:ext cx="2567288" cy="50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6461" r="58241" b="59743"/>
          <a:stretch/>
        </p:blipFill>
        <p:spPr bwMode="auto">
          <a:xfrm>
            <a:off x="51681" y="2852936"/>
            <a:ext cx="3487207" cy="155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0" name="Group 1039"/>
          <p:cNvGrpSpPr/>
          <p:nvPr/>
        </p:nvGrpSpPr>
        <p:grpSpPr>
          <a:xfrm>
            <a:off x="1187624" y="2754334"/>
            <a:ext cx="2160240" cy="530650"/>
            <a:chOff x="1187624" y="2754334"/>
            <a:chExt cx="2160240" cy="53065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1187624" y="2754334"/>
              <a:ext cx="0" cy="4586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77180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2255244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8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3347864" y="2754334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Box 26"/>
          <p:cNvSpPr txBox="1"/>
          <p:nvPr/>
        </p:nvSpPr>
        <p:spPr>
          <a:xfrm>
            <a:off x="51681" y="4825213"/>
            <a:ext cx="6606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Each phenotype found is a ‘training pattern’ to the evolving GRN. </a:t>
            </a:r>
            <a:br>
              <a:rPr lang="en-GB" dirty="0" smtClean="0"/>
            </a:br>
            <a:r>
              <a:rPr lang="en-GB" dirty="0" smtClean="0"/>
              <a:t>It cant remember all of them – but it can remember what’s common to them – underlying structural regularities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5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093296"/>
            <a:ext cx="8280920" cy="5138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8" t="6145" r="35746" b="85287"/>
          <a:stretch/>
        </p:blipFill>
        <p:spPr bwMode="auto">
          <a:xfrm>
            <a:off x="3826920" y="2276872"/>
            <a:ext cx="2423272" cy="4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6011" r="60197" b="85421"/>
          <a:stretch/>
        </p:blipFill>
        <p:spPr bwMode="auto">
          <a:xfrm>
            <a:off x="971600" y="2248496"/>
            <a:ext cx="2567288" cy="50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6461" r="34088" b="59743"/>
          <a:stretch/>
        </p:blipFill>
        <p:spPr bwMode="auto">
          <a:xfrm>
            <a:off x="51681" y="2852936"/>
            <a:ext cx="6198511" cy="155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0" name="Group 1039"/>
          <p:cNvGrpSpPr/>
          <p:nvPr/>
        </p:nvGrpSpPr>
        <p:grpSpPr>
          <a:xfrm>
            <a:off x="1187624" y="2754334"/>
            <a:ext cx="2160240" cy="530650"/>
            <a:chOff x="1187624" y="2754334"/>
            <a:chExt cx="2160240" cy="53065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1187624" y="2754334"/>
              <a:ext cx="0" cy="4586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77180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2255244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8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3347864" y="2754334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39" name="Group 1038"/>
          <p:cNvGrpSpPr/>
          <p:nvPr/>
        </p:nvGrpSpPr>
        <p:grpSpPr>
          <a:xfrm>
            <a:off x="4067944" y="2713417"/>
            <a:ext cx="1944216" cy="386634"/>
            <a:chOff x="4067944" y="2713417"/>
            <a:chExt cx="1944216" cy="386634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V="1">
              <a:off x="4067944" y="2718331"/>
              <a:ext cx="0" cy="22932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V="1">
              <a:off x="5526106" y="2713417"/>
              <a:ext cx="0" cy="2342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5040052" y="271341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4553998" y="2713418"/>
              <a:ext cx="0" cy="3555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6012160" y="2713417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7" name="TextBox 26"/>
          <p:cNvSpPr txBox="1"/>
          <p:nvPr/>
        </p:nvSpPr>
        <p:spPr>
          <a:xfrm>
            <a:off x="974516" y="4825215"/>
            <a:ext cx="655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As GRN evolves, it biases evolutionary trajectories to recreate those regularities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1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theory meets evolvability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Could learning theory help us understand how evolution could (act like) it anticipates </a:t>
            </a:r>
            <a:r>
              <a:rPr lang="en-GB" dirty="0" err="1" smtClean="0"/>
              <a:t>whats</a:t>
            </a:r>
            <a:r>
              <a:rPr lang="en-GB" dirty="0" smtClean="0"/>
              <a:t> needed in novel selective environments – the evolution of evolvability?</a:t>
            </a:r>
          </a:p>
          <a:p>
            <a:r>
              <a:rPr lang="en-GB" dirty="0" smtClean="0"/>
              <a:t>In learning systems, generalisation from training set to previously unseen novel test cases is neither mysterious nor for granted</a:t>
            </a:r>
          </a:p>
          <a:p>
            <a:r>
              <a:rPr lang="en-GB" dirty="0" smtClean="0"/>
              <a:t>If generalisation in learning only requires incrementally improving the fit of a model to data – maybe evolution could do that in a non-mysterious way – and we could use what we know about conditions for good generalisation to understand conditions for evolution of evolvability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093296"/>
            <a:ext cx="8280920" cy="51380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5" t="6145" r="11834" b="85287"/>
          <a:stretch/>
        </p:blipFill>
        <p:spPr bwMode="auto">
          <a:xfrm>
            <a:off x="6569271" y="2276872"/>
            <a:ext cx="2370217" cy="4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8" t="6145" r="35746" b="85287"/>
          <a:stretch/>
        </p:blipFill>
        <p:spPr bwMode="auto">
          <a:xfrm>
            <a:off x="3826920" y="2276872"/>
            <a:ext cx="2423272" cy="47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7" t="6011" r="60197" b="85421"/>
          <a:stretch/>
        </p:blipFill>
        <p:spPr bwMode="auto">
          <a:xfrm>
            <a:off x="971600" y="2248496"/>
            <a:ext cx="2567288" cy="50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5" t="16461" r="11834" b="59743"/>
          <a:stretch/>
        </p:blipFill>
        <p:spPr bwMode="auto">
          <a:xfrm>
            <a:off x="51681" y="2852936"/>
            <a:ext cx="8696783" cy="155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0" name="Group 1039"/>
          <p:cNvGrpSpPr/>
          <p:nvPr/>
        </p:nvGrpSpPr>
        <p:grpSpPr>
          <a:xfrm>
            <a:off x="1187624" y="2754334"/>
            <a:ext cx="2160240" cy="530650"/>
            <a:chOff x="1187624" y="2754334"/>
            <a:chExt cx="2160240" cy="53065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1187624" y="2754334"/>
              <a:ext cx="0" cy="4586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V="1">
              <a:off x="277180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/>
            <p:cNvCxnSpPr/>
            <p:nvPr/>
          </p:nvCxnSpPr>
          <p:spPr bwMode="auto">
            <a:xfrm flipV="1">
              <a:off x="2255244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80" y="2754334"/>
              <a:ext cx="0" cy="53065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V="1">
              <a:off x="3347864" y="2754334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39" name="Group 1038"/>
          <p:cNvGrpSpPr/>
          <p:nvPr/>
        </p:nvGrpSpPr>
        <p:grpSpPr>
          <a:xfrm>
            <a:off x="4067944" y="2713417"/>
            <a:ext cx="1944216" cy="386634"/>
            <a:chOff x="4067944" y="2713417"/>
            <a:chExt cx="1944216" cy="386634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V="1">
              <a:off x="4067944" y="2718331"/>
              <a:ext cx="0" cy="22932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 flipV="1">
              <a:off x="5526106" y="2713417"/>
              <a:ext cx="0" cy="2342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5040052" y="271341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V="1">
              <a:off x="4553998" y="2713418"/>
              <a:ext cx="0" cy="3555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6012160" y="2713417"/>
              <a:ext cx="0" cy="38663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38" name="Group 1037"/>
          <p:cNvGrpSpPr/>
          <p:nvPr/>
        </p:nvGrpSpPr>
        <p:grpSpPr>
          <a:xfrm>
            <a:off x="6774160" y="2731628"/>
            <a:ext cx="1970844" cy="159561"/>
            <a:chOff x="6804248" y="2731628"/>
            <a:chExt cx="1940756" cy="193316"/>
          </a:xfrm>
        </p:grpSpPr>
        <p:cxnSp>
          <p:nvCxnSpPr>
            <p:cNvPr id="46" name="Straight Arrow Connector 45"/>
            <p:cNvCxnSpPr/>
            <p:nvPr/>
          </p:nvCxnSpPr>
          <p:spPr bwMode="auto">
            <a:xfrm flipV="1">
              <a:off x="6804248" y="273162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6"/>
            <p:cNvCxnSpPr/>
            <p:nvPr/>
          </p:nvCxnSpPr>
          <p:spPr bwMode="auto">
            <a:xfrm flipV="1">
              <a:off x="7752443" y="273162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Arrow Connector 47"/>
            <p:cNvCxnSpPr/>
            <p:nvPr/>
          </p:nvCxnSpPr>
          <p:spPr bwMode="auto">
            <a:xfrm flipV="1">
              <a:off x="8244408" y="273162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 flipV="1">
              <a:off x="8745004" y="273162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7308304" y="2731628"/>
              <a:ext cx="0" cy="1933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42" name="Group 1041"/>
          <p:cNvGrpSpPr/>
          <p:nvPr/>
        </p:nvGrpSpPr>
        <p:grpSpPr>
          <a:xfrm>
            <a:off x="1096764" y="2855893"/>
            <a:ext cx="7720248" cy="570933"/>
            <a:chOff x="1096764" y="2855893"/>
            <a:chExt cx="7720248" cy="570933"/>
          </a:xfrm>
          <a:noFill/>
        </p:grpSpPr>
        <p:sp>
          <p:nvSpPr>
            <p:cNvPr id="1041" name="Oval 1040"/>
            <p:cNvSpPr/>
            <p:nvPr/>
          </p:nvSpPr>
          <p:spPr bwMode="auto">
            <a:xfrm>
              <a:off x="1096764" y="3203550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2183236" y="3282810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633676" y="3282810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699792" y="3275558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3275856" y="3153016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4061437" y="2911647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5019480" y="2892279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4515481" y="302804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5475594" y="292207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5940152" y="3066089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6702152" y="285589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7687574" y="285589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7194863" y="285589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8672996" y="285589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8180285" y="2855893"/>
              <a:ext cx="144016" cy="144016"/>
            </a:xfrm>
            <a:prstGeom prst="ellipse">
              <a:avLst/>
            </a:prstGeom>
            <a:grp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16" charset="0"/>
                <a:ea typeface="ＭＳ Ｐゴシック" pitchFamily="16" charset="-128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582744" y="4825214"/>
            <a:ext cx="4669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Eventually, evolved GRN causes evolution to find a maximally fit phenotype every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09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/>
          <a:lstStyle/>
          <a:p>
            <a:r>
              <a:rPr lang="en-GB" dirty="0" smtClean="0"/>
              <a:t>memory facilitates adaptation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57" y="5526626"/>
            <a:ext cx="8280920" cy="513805"/>
          </a:xfrm>
        </p:spPr>
        <p:txBody>
          <a:bodyPr/>
          <a:lstStyle/>
          <a:p>
            <a:r>
              <a:rPr lang="en-GB" dirty="0" smtClean="0"/>
              <a:t>Because it doesn’t just recreate the past, it creates generalisations of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9" t="45785" r="11864" b="34441"/>
          <a:stretch/>
        </p:blipFill>
        <p:spPr bwMode="auto">
          <a:xfrm>
            <a:off x="1475656" y="1815921"/>
            <a:ext cx="6627529" cy="263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257" y="2449648"/>
            <a:ext cx="1440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Fitness at end of each episode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419872" y="45811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Evolutionary time (episodes)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0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225463"/>
            <a:ext cx="8496300" cy="649288"/>
          </a:xfrm>
        </p:spPr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017625"/>
            <a:ext cx="6076950" cy="5074081"/>
          </a:xfrm>
        </p:spPr>
        <p:txBody>
          <a:bodyPr/>
          <a:lstStyle/>
          <a:p>
            <a:r>
              <a:rPr lang="en-GB" dirty="0" smtClean="0"/>
              <a:t>1. </a:t>
            </a:r>
            <a:r>
              <a:rPr lang="en-GB" dirty="0" smtClean="0"/>
              <a:t>Evolution </a:t>
            </a:r>
            <a:r>
              <a:rPr lang="en-GB" dirty="0" smtClean="0"/>
              <a:t>of constraints and biases can cause development to recreate multiple (significantly distinct) phenotypes that have been selected for in the past</a:t>
            </a:r>
          </a:p>
          <a:p>
            <a:r>
              <a:rPr lang="en-GB" dirty="0" smtClean="0"/>
              <a:t>2. </a:t>
            </a:r>
            <a:r>
              <a:rPr lang="en-GB" dirty="0" smtClean="0"/>
              <a:t>…</a:t>
            </a:r>
            <a:r>
              <a:rPr lang="en-GB" dirty="0" smtClean="0"/>
              <a:t>and generate novel phenotypes – not selected in the past, but from the same structural class – e.g. new combinations of features</a:t>
            </a:r>
          </a:p>
          <a:p>
            <a:r>
              <a:rPr lang="en-GB" dirty="0" smtClean="0"/>
              <a:t>3. </a:t>
            </a:r>
            <a:r>
              <a:rPr lang="en-GB" dirty="0" smtClean="0"/>
              <a:t> </a:t>
            </a:r>
            <a:r>
              <a:rPr lang="en-GB" dirty="0" smtClean="0"/>
              <a:t>…and learn how to evolve faster and better… how to generate novel phenotypes that are more likely to be fit, or lead to fit phenotypes </a:t>
            </a:r>
            <a:r>
              <a:rPr lang="en-GB" dirty="0" smtClean="0">
                <a:latin typeface="Arial Narrow"/>
              </a:rPr>
              <a:t>→ </a:t>
            </a:r>
            <a:r>
              <a:rPr lang="en-GB" dirty="0"/>
              <a:t>facilitated </a:t>
            </a:r>
            <a:r>
              <a:rPr lang="en-GB" dirty="0" smtClean="0"/>
              <a:t>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684135" y="1661375"/>
            <a:ext cx="1414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memory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684135" y="3171975"/>
            <a:ext cx="2237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generalisation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836535" y="4915437"/>
            <a:ext cx="1369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learning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389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Resolving paradox of evolvability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Evolution of phenotypic distributions well-suited to future environments </a:t>
            </a:r>
            <a:r>
              <a:rPr lang="en-GB" sz="2000" dirty="0" smtClean="0"/>
              <a:t>(via myopic process of ENS in past environments)…</a:t>
            </a:r>
          </a:p>
          <a:p>
            <a:r>
              <a:rPr lang="en-GB" dirty="0" smtClean="0"/>
              <a:t>…is no more mysterious than generalisation to an unseen test set from a limited training set</a:t>
            </a:r>
          </a:p>
          <a:p>
            <a:r>
              <a:rPr lang="en-GB" dirty="0" smtClean="0"/>
              <a:t>Its not mysterious, (inductive learning is not impossible)</a:t>
            </a:r>
          </a:p>
          <a:p>
            <a:r>
              <a:rPr lang="en-GB" dirty="0" smtClean="0"/>
              <a:t>but its not for granted either - we understand the conditions where it works/fails</a:t>
            </a:r>
            <a:r>
              <a:rPr lang="en-GB" dirty="0" smtClean="0"/>
              <a:t>. </a:t>
            </a:r>
            <a:endParaRPr lang="en-GB" dirty="0"/>
          </a:p>
          <a:p>
            <a:r>
              <a:rPr lang="en-GB" dirty="0" smtClean="0"/>
              <a:t>And we can use that to understand the conditions for the evolution of evolvability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to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28800"/>
            <a:ext cx="3384054" cy="4114800"/>
          </a:xfrm>
        </p:spPr>
        <p:txBody>
          <a:bodyPr/>
          <a:lstStyle/>
          <a:p>
            <a:r>
              <a:rPr lang="en-GB" dirty="0"/>
              <a:t>Louis Kounios</a:t>
            </a:r>
          </a:p>
          <a:p>
            <a:r>
              <a:rPr lang="en-GB" dirty="0"/>
              <a:t>Kostas </a:t>
            </a:r>
            <a:r>
              <a:rPr lang="en-GB" dirty="0" err="1"/>
              <a:t>Kouvaris</a:t>
            </a:r>
            <a:endParaRPr lang="en-GB" dirty="0"/>
          </a:p>
          <a:p>
            <a:r>
              <a:rPr lang="en-GB" dirty="0" smtClean="0"/>
              <a:t>Gunter Wagner</a:t>
            </a:r>
          </a:p>
          <a:p>
            <a:r>
              <a:rPr lang="en-GB" dirty="0" smtClean="0"/>
              <a:t>Rob Mills</a:t>
            </a:r>
          </a:p>
          <a:p>
            <a:r>
              <a:rPr lang="en-GB" dirty="0" smtClean="0"/>
              <a:t>Chris Buckley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13735" y="1628800"/>
            <a:ext cx="338405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7000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1213" indent="-28892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5000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19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27188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GB" dirty="0" err="1"/>
              <a:t>Eörs</a:t>
            </a:r>
            <a:r>
              <a:rPr lang="en-GB" dirty="0"/>
              <a:t> </a:t>
            </a:r>
            <a:r>
              <a:rPr lang="en-GB" dirty="0" err="1"/>
              <a:t>Szathmáry</a:t>
            </a:r>
            <a:endParaRPr lang="en-GB" dirty="0"/>
          </a:p>
          <a:p>
            <a:r>
              <a:rPr lang="en-GB" kern="0" dirty="0" smtClean="0"/>
              <a:t>Daniel Weinreich</a:t>
            </a:r>
          </a:p>
          <a:p>
            <a:r>
              <a:rPr lang="en-GB" dirty="0" smtClean="0"/>
              <a:t>Michaela </a:t>
            </a:r>
            <a:r>
              <a:rPr lang="en-GB" dirty="0" err="1" smtClean="0"/>
              <a:t>Pavlicev</a:t>
            </a:r>
            <a:endParaRPr lang="en-GB" dirty="0" smtClean="0"/>
          </a:p>
          <a:p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17181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23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Failure to generalise: </a:t>
            </a:r>
            <a:r>
              <a:rPr lang="en-GB" dirty="0" err="1" smtClean="0"/>
              <a:t>overfitting</a:t>
            </a:r>
            <a:r>
              <a:rPr lang="en-GB" dirty="0" smtClean="0"/>
              <a:t>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46</a:t>
            </a:fld>
            <a:endParaRPr lang="en-GB"/>
          </a:p>
        </p:txBody>
      </p:sp>
      <p:pic>
        <p:nvPicPr>
          <p:cNvPr id="3074" name="Picture 2" descr="http://www.holehouse.org/mlclass/07_Regularization_files/Image%20%5b1%5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15"/>
          <a:stretch/>
        </p:blipFill>
        <p:spPr bwMode="auto">
          <a:xfrm>
            <a:off x="683568" y="2420888"/>
            <a:ext cx="7562850" cy="19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92" y="4696450"/>
            <a:ext cx="2030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Model is too simple</a:t>
            </a:r>
          </a:p>
          <a:p>
            <a:pPr algn="ctr"/>
            <a:r>
              <a:rPr lang="en-GB" dirty="0" smtClean="0"/>
              <a:t>(</a:t>
            </a:r>
            <a:r>
              <a:rPr lang="en-GB" dirty="0" err="1" smtClean="0"/>
              <a:t>underfitting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964640" y="4696450"/>
            <a:ext cx="228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Overly complex model</a:t>
            </a:r>
          </a:p>
          <a:p>
            <a:pPr algn="ctr"/>
            <a:r>
              <a:rPr lang="en-GB" dirty="0" smtClean="0"/>
              <a:t>(</a:t>
            </a:r>
            <a:r>
              <a:rPr lang="en-GB" dirty="0" err="1" smtClean="0"/>
              <a:t>overfitting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350585" y="4743900"/>
            <a:ext cx="2463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Good fit to training data</a:t>
            </a:r>
          </a:p>
          <a:p>
            <a:pPr algn="ctr"/>
            <a:r>
              <a:rPr lang="en-GB" dirty="0" smtClean="0"/>
              <a:t>And good generalisation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211960" y="56612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dirty="0"/>
              <a:t>Getting good performance on training set but failing to generalise to test set</a:t>
            </a:r>
          </a:p>
        </p:txBody>
      </p:sp>
    </p:spTree>
    <p:extLst>
      <p:ext uri="{BB962C8B-B14F-4D97-AF65-F5344CB8AC3E}">
        <p14:creationId xmlns:p14="http://schemas.microsoft.com/office/powerpoint/2010/main" val="32280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00808"/>
            <a:ext cx="8496300" cy="4618856"/>
          </a:xfrm>
        </p:spPr>
        <p:txBody>
          <a:bodyPr/>
          <a:lstStyle/>
          <a:p>
            <a:r>
              <a:rPr lang="en-GB" dirty="0" smtClean="0"/>
              <a:t>The difficulty of evolving evolvability is analogous to </a:t>
            </a:r>
            <a:r>
              <a:rPr lang="en-GB" dirty="0" err="1" smtClean="0"/>
              <a:t>overfitting</a:t>
            </a:r>
            <a:r>
              <a:rPr lang="en-GB" dirty="0" smtClean="0"/>
              <a:t> – getting phenotypic distributions that are well suited to novel selective environments (not </a:t>
            </a:r>
            <a:r>
              <a:rPr lang="en-GB" i="1" dirty="0" smtClean="0"/>
              <a:t>canalised</a:t>
            </a:r>
            <a:r>
              <a:rPr lang="en-GB" dirty="0" smtClean="0"/>
              <a:t> to past selective environments)</a:t>
            </a:r>
          </a:p>
          <a:p>
            <a:r>
              <a:rPr lang="en-GB" dirty="0"/>
              <a:t>Getting good performance on the training set is the easy part of learning, the difficult part is getting good performance on the test set </a:t>
            </a:r>
            <a:r>
              <a:rPr lang="en-GB" dirty="0">
                <a:sym typeface="Wingdings"/>
              </a:rPr>
              <a:t></a:t>
            </a:r>
            <a:r>
              <a:rPr lang="en-GB" dirty="0"/>
              <a:t> evolution is much easier than evolution of evolvability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476672"/>
            <a:ext cx="8496300" cy="649288"/>
          </a:xfrm>
        </p:spPr>
        <p:txBody>
          <a:bodyPr/>
          <a:lstStyle/>
          <a:p>
            <a:r>
              <a:rPr lang="en-GB" dirty="0" smtClean="0"/>
              <a:t>Good evolvability = avoiding </a:t>
            </a:r>
            <a:r>
              <a:rPr lang="en-GB" dirty="0" err="1" smtClean="0"/>
              <a:t>overfitting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3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620688"/>
            <a:ext cx="8496300" cy="649288"/>
          </a:xfrm>
        </p:spPr>
        <p:txBody>
          <a:bodyPr/>
          <a:lstStyle/>
          <a:p>
            <a:r>
              <a:rPr lang="en-GB" dirty="0" smtClean="0"/>
              <a:t>The simplistic analogy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412851"/>
            <a:ext cx="8496300" cy="4114800"/>
          </a:xfrm>
        </p:spPr>
        <p:txBody>
          <a:bodyPr/>
          <a:lstStyle/>
          <a:p>
            <a:r>
              <a:rPr lang="en-GB" dirty="0" smtClean="0"/>
              <a:t>Evolution and learning are both types of adaptation</a:t>
            </a:r>
          </a:p>
          <a:p>
            <a:r>
              <a:rPr lang="en-GB" dirty="0" smtClean="0"/>
              <a:t>Evolution is a process of incremental improvement, trial and error, random variation and selective retention in a population</a:t>
            </a:r>
          </a:p>
          <a:p>
            <a:r>
              <a:rPr lang="en-GB" dirty="0" smtClean="0"/>
              <a:t>Trial and error is also a simple type of learning, random variation and selective retention in a brain (entertaining a ‘population’ of ideas/hypotheses in your head)</a:t>
            </a:r>
          </a:p>
          <a:p>
            <a:r>
              <a:rPr lang="en-GB" dirty="0" smtClean="0"/>
              <a:t>Both can be seen as mechanisms of improving the fit of an individual or a behaviour to an environment </a:t>
            </a:r>
            <a:r>
              <a:rPr lang="en-GB" dirty="0"/>
              <a:t>(</a:t>
            </a:r>
            <a:r>
              <a:rPr lang="en-GB" dirty="0" smtClean="0"/>
              <a:t>on different timescales)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7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Basics of a formal analogy </a:t>
            </a:r>
            <a:r>
              <a:rPr lang="en-GB" sz="2400" dirty="0" smtClean="0"/>
              <a:t>(for simplistic cases)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49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194165"/>
              </p:ext>
            </p:extLst>
          </p:nvPr>
        </p:nvGraphicFramePr>
        <p:xfrm>
          <a:off x="467544" y="2060848"/>
          <a:ext cx="7704856" cy="417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428"/>
                <a:gridCol w="3852428"/>
              </a:tblGrid>
              <a:tr h="589431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Evolution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learning</a:t>
                      </a:r>
                      <a:endParaRPr lang="en-GB" sz="2400" dirty="0"/>
                    </a:p>
                  </a:txBody>
                  <a:tcPr/>
                </a:tc>
              </a:tr>
              <a:tr h="101737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a genotype in a population 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a hypothesis/belief about the world</a:t>
                      </a:r>
                      <a:endParaRPr lang="en-GB" sz="2400" dirty="0"/>
                    </a:p>
                  </a:txBody>
                  <a:tcPr/>
                </a:tc>
              </a:tr>
              <a:tr h="101737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the proportions of genotypes in a population 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relative confidences in truth of those hypotheses</a:t>
                      </a:r>
                      <a:endParaRPr lang="en-GB" sz="2400" dirty="0"/>
                    </a:p>
                  </a:txBody>
                  <a:tcPr/>
                </a:tc>
              </a:tr>
              <a:tr h="1453391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change in frequency of a genotype under natural selection in an environment 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change in confidence in a hypothesis given evidence</a:t>
                      </a:r>
                      <a:endParaRPr lang="en-GB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8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kind of bias/constraint could development place on phenotypic distributions?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692696"/>
            <a:ext cx="8496300" cy="649288"/>
          </a:xfrm>
        </p:spPr>
        <p:txBody>
          <a:bodyPr/>
          <a:lstStyle/>
          <a:p>
            <a:r>
              <a:rPr lang="en-GB" dirty="0" smtClean="0"/>
              <a:t>Extending the scope of the analogy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Could smarter types of learning models be useful for understanding problematic areas of evolutionary theory?</a:t>
            </a:r>
          </a:p>
          <a:p>
            <a:pPr lvl="1"/>
            <a:r>
              <a:rPr lang="en-GB" dirty="0" smtClean="0"/>
              <a:t>Feedbacks between an adaptive process, its task environment and internal model are very well characterised in machine learning</a:t>
            </a:r>
          </a:p>
          <a:p>
            <a:pPr lvl="1"/>
            <a:r>
              <a:rPr lang="en-GB" dirty="0" smtClean="0"/>
              <a:t>Can this be used to characterise biological feedbacks between</a:t>
            </a:r>
          </a:p>
          <a:p>
            <a:pPr lvl="2"/>
            <a:r>
              <a:rPr lang="en-GB" dirty="0" smtClean="0"/>
              <a:t>Interaction of evolution and development</a:t>
            </a:r>
          </a:p>
          <a:p>
            <a:pPr lvl="2"/>
            <a:r>
              <a:rPr lang="en-GB" dirty="0" smtClean="0"/>
              <a:t>Interaction of evolution and ecology</a:t>
            </a:r>
          </a:p>
          <a:p>
            <a:pPr lvl="2"/>
            <a:r>
              <a:rPr lang="en-GB" dirty="0" smtClean="0"/>
              <a:t>Interaction of selection on existing evolutionary units and evolution of new evolutionary units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76672"/>
            <a:ext cx="8496300" cy="649288"/>
          </a:xfrm>
        </p:spPr>
        <p:txBody>
          <a:bodyPr/>
          <a:lstStyle/>
          <a:p>
            <a:r>
              <a:rPr lang="en-GB" dirty="0" smtClean="0"/>
              <a:t>generalisation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2" descr="http://cdn-ak.f.st-hatena.com/images/fotolife/T/TJO/20140106/201401062254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9" t="36096" b="34027"/>
          <a:stretch/>
        </p:blipFill>
        <p:spPr bwMode="auto">
          <a:xfrm>
            <a:off x="971600" y="1412776"/>
            <a:ext cx="623472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1763606" y="2168860"/>
            <a:ext cx="4464496" cy="316835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4-Point Star 8"/>
          <p:cNvSpPr/>
          <p:nvPr/>
        </p:nvSpPr>
        <p:spPr bwMode="auto">
          <a:xfrm>
            <a:off x="5364088" y="3573016"/>
            <a:ext cx="360040" cy="360040"/>
          </a:xfrm>
          <a:prstGeom prst="star4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31840" y="3068960"/>
            <a:ext cx="143934" cy="144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779912" y="3551676"/>
            <a:ext cx="143934" cy="144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18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476672"/>
            <a:ext cx="8496300" cy="649288"/>
          </a:xfrm>
        </p:spPr>
        <p:txBody>
          <a:bodyPr/>
          <a:lstStyle/>
          <a:p>
            <a:r>
              <a:rPr lang="en-GB" dirty="0" smtClean="0"/>
              <a:t>generalisation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6241057"/>
            <a:ext cx="8352928" cy="1233885"/>
          </a:xfrm>
        </p:spPr>
        <p:txBody>
          <a:bodyPr/>
          <a:lstStyle/>
          <a:p>
            <a:r>
              <a:rPr lang="en-GB" dirty="0" smtClean="0"/>
              <a:t>Linear combination model: ((x/3.5)+(y/3.0) &gt; 1 ) </a:t>
            </a:r>
            <a:r>
              <a:rPr lang="en-GB" dirty="0" smtClean="0">
                <a:sym typeface="Symbol"/>
              </a:rPr>
              <a:t></a:t>
            </a:r>
            <a:r>
              <a:rPr lang="en-GB" dirty="0" smtClean="0"/>
              <a:t> RED</a:t>
            </a:r>
            <a:endParaRPr lang="en-GB" dirty="0"/>
          </a:p>
        </p:txBody>
      </p:sp>
      <p:pic>
        <p:nvPicPr>
          <p:cNvPr id="6" name="Picture 2" descr="http://cdn-ak.f.st-hatena.com/images/fotolife/T/TJO/20140106/201401062254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9" t="36096" b="34027"/>
          <a:stretch/>
        </p:blipFill>
        <p:spPr bwMode="auto">
          <a:xfrm>
            <a:off x="971600" y="1412776"/>
            <a:ext cx="623472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4-Point Star 8"/>
          <p:cNvSpPr/>
          <p:nvPr/>
        </p:nvSpPr>
        <p:spPr bwMode="auto">
          <a:xfrm>
            <a:off x="5364088" y="3573016"/>
            <a:ext cx="360040" cy="360040"/>
          </a:xfrm>
          <a:prstGeom prst="star4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131840" y="3068960"/>
            <a:ext cx="143934" cy="144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779912" y="3551676"/>
            <a:ext cx="143934" cy="14400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8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20446" y="2913793"/>
            <a:ext cx="590226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6600" dirty="0" smtClean="0">
                <a:solidFill>
                  <a:srgbClr val="C00000"/>
                </a:solidFill>
                <a:latin typeface="Georgia" pitchFamily="16" charset="0"/>
                <a:ea typeface="ＭＳ Ｐゴシック" pitchFamily="16" charset="-128"/>
                <a:cs typeface="+mj-cs"/>
              </a:rPr>
              <a:t>?</a:t>
            </a:r>
            <a:endParaRPr lang="en-GB" sz="6600" dirty="0">
              <a:solidFill>
                <a:srgbClr val="C00000"/>
              </a:solidFill>
              <a:latin typeface="Georgia" pitchFamily="16" charset="0"/>
              <a:ea typeface="ＭＳ Ｐゴシック" pitchFamily="16" charset="-128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004048" y="2780928"/>
            <a:ext cx="313184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500">
                <a:solidFill>
                  <a:srgbClr val="014359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2pPr>
            <a:lvl3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3pPr>
            <a:lvl4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4pPr>
            <a:lvl5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9pPr>
          </a:lstStyle>
          <a:p>
            <a:pPr algn="ctr"/>
            <a:r>
              <a:rPr lang="en-GB" sz="2400" dirty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s</a:t>
            </a:r>
            <a: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elective pressures on evolved</a:t>
            </a:r>
            <a:b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</a:br>
            <a: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correlations</a:t>
            </a:r>
            <a:endParaRPr lang="en-GB" sz="2400" dirty="0">
              <a:solidFill>
                <a:srgbClr val="002060"/>
              </a:solidFill>
              <a:latin typeface="Georgia" pitchFamily="16" charset="0"/>
              <a:ea typeface="ＭＳ Ｐゴシック" pitchFamily="16" charset="-12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36104" y="2780928"/>
            <a:ext cx="3131840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3500">
                <a:solidFill>
                  <a:srgbClr val="014359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2pPr>
            <a:lvl3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3pPr>
            <a:lvl4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4pPr>
            <a:lvl5pPr eaLnBrk="1" hangingPunct="1"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9pPr>
          </a:lstStyle>
          <a:p>
            <a:pPr algn="ctr"/>
            <a:r>
              <a:rPr lang="en-GB" sz="2400" dirty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l</a:t>
            </a:r>
            <a: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earning rules to exploit</a:t>
            </a:r>
            <a:b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</a:br>
            <a:r>
              <a:rPr lang="en-GB" sz="2400" dirty="0" smtClean="0">
                <a:solidFill>
                  <a:srgbClr val="002060"/>
                </a:solidFill>
                <a:latin typeface="Georgia" pitchFamily="16" charset="0"/>
                <a:ea typeface="ＭＳ Ｐゴシック" pitchFamily="16" charset="-128"/>
              </a:rPr>
              <a:t>correlations</a:t>
            </a:r>
            <a:endParaRPr lang="en-GB" sz="2400" dirty="0">
              <a:solidFill>
                <a:srgbClr val="002060"/>
              </a:solidFill>
              <a:latin typeface="Georgia" pitchFamily="16" charset="0"/>
              <a:ea typeface="ＭＳ Ｐゴシック" pitchFamily="16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24918" y="2217328"/>
            <a:ext cx="3719834" cy="2651832"/>
            <a:chOff x="2524918" y="2217328"/>
            <a:chExt cx="3719834" cy="2651832"/>
          </a:xfrm>
        </p:grpSpPr>
        <p:grpSp>
          <p:nvGrpSpPr>
            <p:cNvPr id="4" name="Group 3"/>
            <p:cNvGrpSpPr/>
            <p:nvPr/>
          </p:nvGrpSpPr>
          <p:grpSpPr>
            <a:xfrm>
              <a:off x="2546407" y="2819450"/>
              <a:ext cx="3681777" cy="2049710"/>
              <a:chOff x="2546407" y="2819450"/>
              <a:chExt cx="3681777" cy="204971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546407" y="3945830"/>
                <a:ext cx="36817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C00000"/>
                    </a:solidFill>
                  </a:rPr>
                  <a:t>(Watson et al, 2010, </a:t>
                </a:r>
                <a:r>
                  <a:rPr lang="en-GB" dirty="0">
                    <a:solidFill>
                      <a:srgbClr val="C00000"/>
                    </a:solidFill>
                  </a:rPr>
                  <a:t>2011a,b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, 2012 –</a:t>
                </a:r>
                <a:r>
                  <a:rPr lang="en-GB" i="1" dirty="0" smtClean="0">
                    <a:solidFill>
                      <a:srgbClr val="C00000"/>
                    </a:solidFill>
                  </a:rPr>
                  <a:t> </a:t>
                </a:r>
                <a:br>
                  <a:rPr lang="en-GB" i="1" dirty="0" smtClean="0">
                    <a:solidFill>
                      <a:srgbClr val="C00000"/>
                    </a:solidFill>
                  </a:rPr>
                </a:br>
                <a:r>
                  <a:rPr lang="en-GB" i="1" dirty="0" smtClean="0">
                    <a:solidFill>
                      <a:srgbClr val="C00000"/>
                    </a:solidFill>
                  </a:rPr>
                  <a:t>Artificial Life, Adaptive Behaviour, Complexity, Evolution</a:t>
                </a:r>
                <a:r>
                  <a:rPr lang="en-GB" dirty="0" smtClean="0">
                    <a:solidFill>
                      <a:srgbClr val="C00000"/>
                    </a:solidFill>
                  </a:rPr>
                  <a:t>)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923928" y="2819450"/>
                <a:ext cx="662361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6600" dirty="0">
                    <a:solidFill>
                      <a:srgbClr val="C00000"/>
                    </a:solidFill>
                    <a:latin typeface="Georgia" pitchFamily="16" charset="0"/>
                    <a:ea typeface="ＭＳ Ｐゴシック" pitchFamily="16" charset="-128"/>
                    <a:cs typeface="+mj-cs"/>
                  </a:rPr>
                  <a:t>≡</a:t>
                </a:r>
              </a:p>
            </p:txBody>
          </p:sp>
        </p:grpSp>
        <p:sp>
          <p:nvSpPr>
            <p:cNvPr id="20" name="Title 1"/>
            <p:cNvSpPr txBox="1">
              <a:spLocks/>
            </p:cNvSpPr>
            <p:nvPr/>
          </p:nvSpPr>
          <p:spPr bwMode="auto">
            <a:xfrm>
              <a:off x="2524918" y="2217328"/>
              <a:ext cx="3719834" cy="57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3500">
                  <a:solidFill>
                    <a:schemeClr val="tx2"/>
                  </a:solidFill>
                  <a:latin typeface="Georgia" pitchFamily="16" charset="0"/>
                  <a:ea typeface="ＭＳ Ｐゴシック" pitchFamily="16" charset="-128"/>
                </a:defRPr>
              </a:lvl9pPr>
            </a:lstStyle>
            <a:p>
              <a:pPr algn="ctr"/>
              <a:r>
                <a:rPr lang="en-GB" sz="2000" kern="0" dirty="0" smtClean="0">
                  <a:solidFill>
                    <a:srgbClr val="C00000"/>
                  </a:solidFill>
                </a:rPr>
                <a:t/>
              </a:r>
              <a:br>
                <a:rPr lang="en-GB" sz="2000" kern="0" dirty="0" smtClean="0">
                  <a:solidFill>
                    <a:srgbClr val="C00000"/>
                  </a:solidFill>
                </a:rPr>
              </a:br>
              <a:r>
                <a:rPr lang="en-GB" sz="2000" kern="0" dirty="0" smtClean="0">
                  <a:solidFill>
                    <a:srgbClr val="C00000"/>
                  </a:solidFill>
                </a:rPr>
                <a:t>isomorphism</a:t>
              </a:r>
              <a:endParaRPr lang="en-GB" sz="2000" kern="0" dirty="0">
                <a:solidFill>
                  <a:srgbClr val="C00000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-310603" y="4953942"/>
            <a:ext cx="368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rgbClr val="002060"/>
                </a:solidFill>
              </a:rPr>
              <a:t>learning/memory, generalisation, categorical perception/recognition constraint optimisation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2" name="AutoShape 8" descr="data:image/jpeg;base64,/9j/4AAQSkZJRgABAQAAAQABAAD/2wCEAAkGBxQSEhUUERIWFhUVFRkZFxYXFBgXFxccGBoWGB4ZIRkYHCohGh4nHhogIjUkJSkrLi8uGB8zODMvNystLisBCgoKDg0OGxAQGzQkHyQ0LCw0LC4sNDQsLCwsLCwsLDQtLDQsNCwsLCwsLCw0NCwsLCwsLDQsLCwsLCwuLCwsLP/AABEIAKgBLAMBIgACEQEDEQH/xAAcAAEAAgMBAQEAAAAAAAAAAAAABgcBBAUDAgj/xAA8EAACAQMCBQIFAgUCAwkAAAABAgMAERIEIQUGEyIxQVEHIzJhcRSBM0JSkaEVYoLh8AgWcoOxssHR0v/EABkBAQADAQEAAAAAAAAAAAAAAAABAgQDBf/EACsRAQACAQMEAQEIAwAAAAAAAAABAhEDITEEElHwQbETImFxgaHR8SNCkf/aAAwDAQACEQMRAD8ApOlKVoVKUpQKUpQKUpQKUpQKUpQKUpQKUpQKUpQKUpQKUpQKUpQKV2eActS6wOYSny7XBbuN/sB4+9fHE+W9RACZI7gC5K7gD3PqB6X8X9ap9pXPbndbtnGXJpSlXVKUpQKUpQKUpQKUpQKUpQKUpQKUpQKUpQKUpQKUpQKUpQKUpQKUpQKUpQKUpQKUpQKUrucu8syarvJ6cC2ylbx5tZR/M3+Pciq2tFYzKYjL65K0uofUqdM7RlN3lHhE9b3BDX8BSDc1aLakSO872EQVwL2AYW729sQL/betfR8OjhiwVDHAN8SbPMfGbnYgW/qx2vYGwNQjnLmvrXhgNo9g7DbIDwg9kH4Fz6AefOtnqNTaHaPuRuhwrNKV6bgUpSgUpSgUpSgUpQffx6280HR5f4HNrZ0g06ZO7AX3xS/8zEDtUAE/t61OH5E4dATHquJSNKPPRhUIPtd2ud777firF5emlk1mjThxMfDYoFdiFARgYyMW95C3m+4Ksa4vN3ENMuqcJpNEw/q6MDE/cllveqxulRdKUqyClKUCsVmsUEqm+HuuCoyQiUtbJImzeIsuYEg/lJX7n281GJYyrFWUqykhlIIKkGxBB3BB9KsDk/miXUSQaeVj2JLc3JM9ldghQDvkNlS97kAevnZ+IHAzJNGNTqIjrboskUMLF2WSRVX6bdSRQfpA8CwJ2rn3TE4lnrrWi/beP1Vnes1+iuL8Dg4dplWLSq+nRQZYXiEk07OyqMpCpBIv9K77WX7QCX4fR6vUO8Eoiil7oYI0M0oAADlgWVYkV7g3a42FhcUjUhaOopmYn33wh3LvLM2sEjRtGiR4hnlfBSz3xQGxuxsf7b2rm8Q0MkEjRzRtG6mxVhY/8x9xsat2bkk6XTxaTF9QzzmVpYCilbhUU9NmLSAWPdsqgnxuajHP3A5lgSSTWR6htOQk6biSFpd8ciSJFDDHY7E+NyaRfdWuvnU7fj3/AKgNKUAro0MopJAAJJNgALkk+AB6mrJ5W+DGt1ID6grpUO4DjKU/+WCMf+Ig/avjg3GtJwRQUhXVcSI72Y/J0hI/hgj63HhivrcZbEHi8Z+JXE9STnq3jU/yQ/KUfa69x/cmqZmeErY03wH0QHzNRqWPuDGo/tgf/Wubxv4CJiTo9WwYeFnUFT9s0AK/2NVFFzRrVOS63Ug+/wCok/8A1VgclfGnUwusfEPnwk2MgAEqffawcfY7/f0qMWgV5zDy/qNDMYdVEUcePVWH9SsNmH/RrmV+t+aOAabjGixyVldc4J13wYjZx7j3G1xcbelFfF7gsPDzpNDB4SEyyOfqkeRimR/aPYegP5vNbZFe1ivqNCxCqCSSAABcknYAAeTVucqcl/o8WkQS65x2x7FNODvcnwXA8t4W5sGIsa6urGnGZTWuUb5c5H+mTWqwyPy9MLiRyCtsvVQQT2jvIFwKnOvnj0yZzFAY74ootHD3fTt9T+dha5G6saxzDxmLRRs5bKRwQXv3Sb3KJfcJf12HnYjtFP8AGuNSalrubKPpQeFH/W/5vYCsVa36iczx7w65ikOnzRzXJqWKoSse9/d7+/sNzsAPO4qN0pXoUpWkYq4zMzyUpSrIKViu1y3yzPri/R6YEeOTySCNQXJCLc+WYg2H29KDjUqWSfDjiKyxxNpiDILh8l6S+hykBxUr6i9/a9dHiPwxl0/zZdRG2kAyM0V2ONjaymw7nGA38m9rVGTMIFSphqOUIWWN4NUwEjG8csTdVUUoGIEYKyY3NySgNj4sakPBuUeG6tUwXVxgNYyqQ4ZQG72GGKMW7cVJtj9iaZFXUqzeA8q6bTuianTS6ptTfpF1aECIKhZukDmkn1WLkLspF73r64l8KlacrpJ2MahS4ZTM6AuFtnACjNbI4nE7WGQuwZRFomcNL4YfEFeHJLp5gelK+WSrkykrg1972+ltv6Tt3V2eM8vwxSfNnUl1EisoLKyvuGBA8EVzdJyRo0nk007ztMCACFKKmVrHArdwBkS5KrZfpIrw0PEddoo1geDS6hVF45Hkjk7D4CsJB2XuRf3P2qFle0pSrIKUpQKUpQWPyJxnTw6KUxQR/rYbuZnQFgrMULI/lbKyrYW3Yn1qwOB8RkkT9ZqHjTSDToNMH73imIEea9uV75jO+5J8ioJ8NY0g0U+qkjM6vMIzB2hCYlzBcndgTJ9A2NgTVgazQ6do0l1BYwxHBo41xictg6xInrCpJN73ubXtcDPbl5uvbGpO/H7e/h/Dh6bVzRzOkGqyfpOzy3P0Jh49cryA/e48WNvXQ8VBjn1Ud21XSjilMmJjxyPeVYYliABuSTavXiLSNlGHgji7xPJDEFkCDB0VVUDuKqRYmwuL32rZnTRTaVP1I1FpDJ0grkGNI+0HawPgHFgRf0qrDTt/1tiPfjf65eMvEJGlj08cOmEJ0xMxVFRoLi7NcXawLAjD1YDbzW1qNRpF/g6FHScreforJ12aTFo2DqSsl2yAPkgW9bcHi0y6dVl05Ma4GKZXI6+BYCOTJVF1BJ8i/cfIG21ouITIdO0MxZLWUEnFhc3LWGxBOxPiwon7aa48eY92/ZBeZfhrroppysC9MOzRqjoGdTdgI48smxBsVAPiwvWpJ8OOILGZRCpVBclJoyVI3KWDfWPYVaHXVF6hnE0kDMe4m8eQy2Yeb+R6H3FxWlxXmg6df1PzOnGGREU2RmkyIDLa1ib93t99qvGpPDXTr7TaKxXlRtZrLtck2AuSbDwPtWK7vUK6fAONHSPmsGnlO208IlUW9r+P2rmUoP0Byh8bdPJjFrYf0x2AkTuh/cWyjH9x7kVDv+0FZtfBKhDRyaRCjqQVa0kvgjzsQf3qsK9pNU7IkbOSkZYopNwudi1vYEgG3v8Ak1TtxOUrJ+B/L4klm1si3XTC0YPgyMPP/CP/AHirN1ATS6ObUzeSjSOfXEfSgJ9WNvyWHsK0PgbpF/0gW8yTSFvyO0f4UVufEbhj66EaKKRYs5EZ5HVsOml9g3hmzw7QawatZ1NXHwv31pXMvznxrismqmaWU3ZvA9FX0UewH/2TuTWlV38v8tabh8ckbzKupKBZdR0usgzuwVFY9uKgA3FyxB9AKgPGeS5mn1rRKixwPcZME6mamQCMWs3aC1r7CwrdW0cQzV16XmYieEOrFdnl/lqfWEdNQqZKplkOEYLsFAyP1G5+lbn7VbnD/h/o9HNFGEGq1B8vLIjRWCszMIFBY2ABxPm4AYHer5dJnCixUp4LyfqhLE+o0kgi6oXCQrE0rWzEYWRlZg2wuB4J9RVl8O4bBDNL0NHEFVwwfpuSz5gIFOyqoZQcQ1vdmrrf6RNOV1HWXEOzHIBzcow2mBBSPIkmzHcWB3pKsXiZQXTHTzB4tXooVlJKHppHAUVAX6pKL2gbAYWzF75bA9jh0kUca6eLTwdBsHTI3kDMyAyP1VYu5DAdqHG5AO1q3ObeCYxB9I3VkJBmHVIGLhglg52RSxsPI8k1CeJ6wachZHsQpFlYkqVGJxP3NiD/AOKx81C2YlYWn4QzYiaLMMQGAdykUeCqkaEvkoVQlyArsV3KgV9cJ4nAHEcsUYCs2IaMXUd1lZpnYqe+1l9BfbcVGYeJGZQA4m8oRmJFNxfwbhSR25bHEW8mtXi2t/SL1JhmGmUuAjI2LhgSrMB3djdpUfk2qVJ0/CT8x6DSQ6Zv0sLIWdVDKzlhlIGWMJ/DwxDMq3AFkFiTvEp+KNJKzOA4yAIIyDKrEfTJdVZgFBI8b+9WHy9qkZUCkushV1BxBIsrKtitz4vsb3A8qarDmTjAHFo5NT1RpSsTYrgrMhSxbFe25a97WPkbGkwadpnaUqk45JMjrk8iFdo7IS2xGJXCzeOpc2YHG3qDu8P4tJEcJA8V97g4oq7FcUABA2C3v4v43vxl1IicYkq0gV+0EgL5AOSi6WYMGIW2zWHp1NJqVlgLsV7ixUKqAqQ9wGVQO5iWa4NttvqNIk1K7ZePOWl1MhLmKQoqm5ZrADvJbDqMD9RP+1bWAFjXFg5mcRxrHNJGEQKQoIBI8tYbDz4HoBfe9TieZ54GhYiNZo3/AIrkIcgVIJBOKksGG9y2Yup81ZrIDE5TJmsfKJt7ep83/PoaidltOcwhFKUqyxSlKBSlKC2Phdy0dZoSk0hSE6s4lWUFflgP9QO7EIoFv6jau5zBxNYY9ONKzSPEhAklvYoCUIYA97MVuTcW2sBtVV8o8XkjljgDfJm1EJcG/aQwXNSD2sATv+PYVYWu1EU0uqxRncS4wad8mUIou2oEQ/iMWBHghbfcVnvG7zOrpaLZ+Ofo3Ox55yHXoQAliCGZ7tiuyEWJYb+CLHe9cbiWpmgIaGaRc2UtGDmjZA/SHBI2Av8AmtiDg6dXHSNJG3SBkKtlJI2IZs0kuq2ZvpsAP2rmvp1V7yklyDZywZ2ud7EbAC3pttaqvPiK1tt/bpaT5mRkxZJgSyy73G4xDgEhgR6Daw8VqngkracwZZNFjNHIpZkkjc9Jl8AqL7kEeYvaxr30+twYoNOx6YDLYApLmq2LX3yBPpfZfS1c/iPF5kkEayZws2N4wAw6ZXJe3ttcjxa9zROn352/P39HN5l5gWNI00kqmwAkC2dXxvuSwvsTYfgn2rs6JI30bHUlTFMkYUJKIvpdXb6rhbbn81X3MMRXVTglSeq5OPjuJb9vPj0rnWrt2bQ9SOjrNK9s4+c/L31yIsjrExaMOwRjsWUEhW/cb140pXRuKUpQKUpQXh8BeYI/0uo0krlMHDq32lstgfcML2PnL812NY8SSHLrTFFVzLKyOhKgtggDKC4UliT4G9vF66+G8GrdAlmj0YkLGXBv4hwC2x/iNew3+kEm/oZbwHTtO3X1OjllTTxkozs6LJme9itvmnH3sDcCxuKz2r96ZYOqm9rduNo+XvppI4EMTyjUhgx1MaKxzQXQKp2K2PnwTv5AArbi5g0Z/TdQSxqiskHcTGQe1BgbGUlVBBF928ea4XG+KGRkhnWPTQxguY4AE6mILLEpK2+pi2W/pYXN66Wm1+qfThopiumUEE45dpDA7AjIjMXNxewI8Wqrz62mvHH5e/V2tVzA0WnGCSKwVQuaFrPvkOhEws4Byx8EMpG1RrinOk0ssaaYNKS3TXpMDCjAqc3Ux2HnYMbIN/Ir50nFzLEYZcC8H0adsQkhUpicXIUlWIIJsGDY75C2eG9QuJ3lwLRMJdGpi6JkeM3CRpMt9gGs1zvsd7jtSZw9TpZtqVzZrcETUTNMdVKzZlo4yCzwRoqjKZdTcqe3NMQpJKsPNxWtx3iT6Bu7Tu+m6mILOPOPm3k3JJDMN8bX2roa7mmHSpH0zgnTbEPmWZQSe1HdgA5GFvKgX/mForzJzZBPounmZZSAvdFZgFN1bMjyDkfJLZG/pV2rthZPC168EPVybqIHWJpCuSuEZVYFSHviAQGFsv3FO/EXQrFrXaPHpzKsq4kkXPa47iSLSK21zYW3rZ5Z58k0cBixeTuOJ6xXFCF7AMTiO0/SR9R8VFtbq3lcvI2TEAXsBsoCgWGwsBUqUrMT+CR8ncTgijmjdR1pSuLv/DxUMSl73VmJG/8AtFOa+MJIgjUhhYWxbIAhmJcm57j48nZjUWpUYdVgJ8TDbI6ROofqKvijeD4xLLYjbFgQCbEVCOJa955DJIdztYbKoHhQPQCtalSrFYjhItVzlqJDkwTMsWL4m5Y23te3oPS23pX1y/zjLpep2JJ1HVyx7XDICq9wFsQGPbb19KjdKJmM8pfH8QdQ11mVDGXRgsaiPDEm5W3kkEbk/wAq+lwfQzQSFmynkJY3dI2YMTvc9uzEEEj3NQyrq+D3LQn0DSf6jLDed7xxOgAsqDuDqTkQL7bWK1W2xEYUrSlKsFKUoFKUoJf8MYk/UvKUaSWCIvBCqFs5LhMrAH6A2f5APpVhaHmiKTU6nUxs76goUSN+1443JzI2NsMVF/Hcaq/knjq6SaTqZdOaIxOyWzUFlYEfa6gEexP2qV8r8a0/U1xSURNL0UjdyqMYx1DJYuwsCRHceTYG3m3G8Tl5/V1tNpnfER8eeEk4VMrRuY0bqDJV6jKOqJLKSG8mwB2/3A/ji68ws8K5BWS4JCtbC7XFzuQTbf1ttUB5s1iSapzEQY1siEeCFAGQ/Jua7fD+coyFOrR2kXYtGFtILWGVyLEfbb7VXsnGWW3RXisXrzjjwkHMeojXSkMSSjDPpKAGRyAqksBcXFyB9vvUMPNBjXDSx9IZXyJzcbEC2wx2J9/NevMnNQ1MSwxxGNFYG7PmxxL28KLfWf8AH7xqulaeWzpekitP8kb+PdgmlKV0bilKUClKUGKt/kL4bKqRajXRCQuxPQJciNRkozEakXLYkhiMQDcE3Ar/AJS4Xpp3J1Wo6axtHaJUyknDMQyJ3CxsPO/1Crr4txeOWMxxMY4iw+qRolDAXwCxC6EMVPc/sd96rO6LZ+G3xDiEUayw7SC/UUPHP01JK2sCTljcXHaB2gDzUH1vNkshQYq+bYENKxBFyySlS23zLsBsLC3itHiEU2p1cNzIUztKI5ZI2cOQTvLftufJubE/mu9oeGtpnK9VG0zgyNp2mxLSYBEYMI8poi2FnAUA3O9jeJjOzjfRm9cTLXjCwTSnU6SPUtKelC0L5RdTILIpkewVjcbW2xt7X62pQnTPDNqLQyBlLLiikEEviRCbBWGCr5OZO+wrwfi8elREjkHSDFRIdQ4RSzgs/aqZiwCqR5Jk8234HENTPN8qPPuKgSsxcRqoNk3AHYSTc7+u19q9ta8ucaeloxm0t/i/HIoFcXCNGq4PndyAQEUJiCQADkrDZr2taoPxjnR5GvEDfp4GSXukN9zvfbcm177ED0FRvXyu0jmVi0mRDEm5uDY+a8K6NcPuWZmN3Ysfckk/5r4pSpClKUClKUClKUClKUCvpJCPDEfgkV80oFKUoFKUoFKUoFYrNKBSlKBSlKBSlYoM1J+VuRNZrmTCIxxNY9aQFY8d7lb/AF+D9N/G9hvXN4by9qZlEkcDFC6qGI7WLMFFh5cXO+INh5q4tVzDqH66pqUaBSF6C/ImUlv4IR0uRgrAAbnEbD1iZRacNTT/AA60MPUMZXVq0dwJmZDGFuHPVSwjJuGW6N9JHreuJyn8MH68c+pVX0ovIIVfOeRAe0FVXFgdr2IBBNSbjWubTK8qKpjIDm0jAOO5gApVb4KbWHoN960dRz00sbSJIsii3VUkhzHcboAbXU7kFdxtTEOUWulOg5TZdUHRIOgJC4WKBIcAFfFSiMpabLDdkIXYixvVQcz83T/qHjZY26TMhyQPuCclB2suV/FrkX9at/gPOsLxNPKWJs79MqousYJttcyMBa1za7LsPNUf8QeJR6niE80LBkfAhhsG7EBNrbH0P3BqIhetszu14uZZFe4RMT5jscfyMicT+Nj6g1vf99HDMRCncBclmyuLblgQSNh99vNtqi9Ks6NrX8SlnI6rlgt8R4Vbm5AA2Ar04dxaSAMIsQWt3FQWW1vF9vT1Bt6WrRpUYVmImMSMb7ncnyaUpUpKUpQKUpQKUpQKUpQKUpQKUpQKUpQKUpQKUpQKUpQKUpQKUpQKlXw/SHquZNP+plAURQFS4YHLqEIAcmAtbYgAs1thUVqbfD7XhVEUMQbUvOGJvjI0UadUIG8BA8d3HlgQPSolKWcQ41IVHSLQpBbJEa7KJVLGRl8A7BFW9hsL7Xr10XFV08bsCQxjRtMD02WJSLq7MUuWxbL27Bf0A0dTxOF9TAyiSVNWQJw7CQRswaOOIRxEYlXUC22zWBAINanGtWdJCyzgs6yMYwcSpDlLgAggepNiQcQLWvUQracbHHOIjVSDCVsyyhiJGfO29yh3AAubLiANze969NJpeghDghSHdyhiDlguSm17IbWNiTe+/rVbT6smZpYxgSxYAG+N/S/rXQfmedsAzDFTkUAxDk+Wax3P+B6CpWSPiUqRJI5jAe24DsC5ZwrJfwRYlvA8XFhUFlfJix8kkm3jc3rd4txZ58Q2ypfFb3tljc3Pm+I9ht4rQpEBSlKlBSlKBSlKBSlKBSlKBSlKBSlKBSlKBSlKBSlKBSlKBSlKBSlKBSlYoPfS6SSVsYo3ka18UUsfIHhR7kD9xU+4d8I9Z1IzqEHRJvJ0ZEaQAKzWs1gCSuF/Qn1Fdn4Oa8x6WURafzIRqNQ1wmGAxXIAm4uwwUMbuGIteprxDjJMjJMdlbBoEa10BTplUBLYtck7X7beQbRG6l7zHEKe5t5Rx1og4dDqXDIG6TxP1EN2BBJUAr23DfkelT/l/wCGMOkaOaTWkF06TwtGAztItmTZslBuNtmt7XrvcK5pA6gkjlin6gu5JkTHsFlZMtvTcC2R8HaufqOctJK/6cCEpLKVIZOmMe6z5rY5bWWxyJY+L7MK98+G7puXuloG0skSyxZXVtOQL5yZ5IC5YspPk+AFt62ivF+XtQiPLMUkg0+4+h3st8ziDiSmW/d/VYbVMNbxaDQJEZJgkd5IYo1iCKpKZFVJuwF7BmZgO69wPMF+InMccenWDTSrkU6LRCzIkOAHZY3UGwIDEnuuPemFYnMqx4nLG8rtCmEZYlVPkD/497el7VrUpUu5SlKBSlKBSlKBSlKBSlKBSlKBSlKBSlKBSlKBSlKBSlKBSlKBSlKBSlKBVmckcI0axwOX+e3zGnJcrEpLKyqqEdyqCMjfvddrCqzqxuT+YQ0UcIiUJBC/VAAAJaWIiVrn5rbCye+30+IlLv8AMXGzqlaNwxUS9ZCHCuIwuKhFuQSVN7kNtvvXsdOkEembpqjPEWw6jEOJRd2d17sQrYKnnaT3uePFoDEpdJRO2nkjIuqrGc0yKqQcnRrlbAbYOTswFcPnXjDIwTTyHBkbLs7lVyDjkR23OWym1m+9QrmM4Y4rE5mGJxAAvtcgA+VQjYm9rW+3531ACu4vGzEIwHazgpISpI7gD9RI3a/9oXw/jLxOXPfewOR37fFj6f5r04hx+WSXqKxjAAVUQnFQBbx4JPkm25phZt826wuUjYsSgJuWJBDBbAAntGxNtrZH3qPV9O5JJYkk+STcn96xVkFKUoFKUoFKUoFKUoFKUoFKUoFKUoFKUoFKUoFKUoFKUoFKUoFKUoFKUoFKUoFSfk2EjJi7BJrwMsZYOMilmJCMqgkhRl5LH0BpSotwlZ2s4SulCnTCMr0jEciWkkVCFDXZF7j6227sRYWFQ/iUrRJJqZtOHQuy4kgKwLMAA1iDb1HndvalKTszUnu3lXNZpSpa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148064" y="4941168"/>
            <a:ext cx="4362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learning/memory, generalisation, </a:t>
            </a:r>
            <a:br>
              <a:rPr lang="en-GB" dirty="0" smtClean="0">
                <a:solidFill>
                  <a:srgbClr val="002060"/>
                </a:solidFill>
              </a:rPr>
            </a:br>
            <a:r>
              <a:rPr lang="en-GB" dirty="0" smtClean="0">
                <a:solidFill>
                  <a:srgbClr val="002060"/>
                </a:solidFill>
              </a:rPr>
              <a:t>categorical perception/recognition and constraint optimisation</a:t>
            </a:r>
            <a:endParaRPr lang="en-GB" dirty="0">
              <a:solidFill>
                <a:srgbClr val="00206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2317708" y="4008051"/>
            <a:ext cx="0" cy="7988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516216" y="4008050"/>
            <a:ext cx="0" cy="7988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2" descr="http://www.scholarpedia.org/w/images/thumb/b/bf/DonaldOldingHebb.jpg/400px-DonaldOldingHeb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" y="188640"/>
            <a:ext cx="2253192" cy="148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www.biography.com/imported/images/Biography/Images/Profiles/D/Charles-Darwin-9266433-1-4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064" y="66813"/>
            <a:ext cx="1791972" cy="179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1937" y="162880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Donald </a:t>
            </a:r>
            <a:r>
              <a:rPr lang="en-GB" dirty="0" err="1" smtClean="0"/>
              <a:t>Hebb</a:t>
            </a:r>
            <a:endParaRPr lang="en-GB" dirty="0"/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756096" y="404664"/>
            <a:ext cx="8280400" cy="1079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9pPr>
          </a:lstStyle>
          <a:p>
            <a:pPr algn="ctr"/>
            <a:r>
              <a:rPr lang="en-GB" sz="3600" b="1" kern="0" dirty="0" smtClean="0">
                <a:solidFill>
                  <a:srgbClr val="014359"/>
                </a:solidFill>
              </a:rPr>
              <a:t>Learning /Evolution</a:t>
            </a:r>
            <a:endParaRPr lang="en-GB" sz="3600" b="1" kern="0" dirty="0">
              <a:solidFill>
                <a:srgbClr val="0143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78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96300" cy="649288"/>
          </a:xfrm>
        </p:spPr>
        <p:txBody>
          <a:bodyPr/>
          <a:lstStyle/>
          <a:p>
            <a:r>
              <a:rPr lang="en-GB" dirty="0" smtClean="0"/>
              <a:t>Predictions from associative learning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54</a:t>
            </a:fld>
            <a:endParaRPr lang="en-GB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315600"/>
              </p:ext>
            </p:extLst>
          </p:nvPr>
        </p:nvGraphicFramePr>
        <p:xfrm>
          <a:off x="323528" y="836712"/>
          <a:ext cx="8424936" cy="5486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392488"/>
              </a:tblGrid>
              <a:tr h="648072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neural networks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gene networks</a:t>
                      </a:r>
                      <a:endParaRPr lang="en-GB" sz="2800" dirty="0"/>
                    </a:p>
                  </a:txBody>
                  <a:tcPr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1. Neurons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that fire together wire together.</a:t>
                      </a: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genes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that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are selected together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wire together.</a:t>
                      </a:r>
                    </a:p>
                  </a:txBody>
                  <a:tcPr marL="68580" marR="68580" marT="36195" marB="0" anchor="ctr"/>
                </a:tc>
              </a:tr>
              <a:tr h="1067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2. Distributed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associative memory. (i.e. ability to store patterns of activation in the organisation of synaptic connections and recall patterns via activation dynamics) </a:t>
                      </a: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Ability to store multiple past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phenotypes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in the organisation of interactions between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genes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and recall these states via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gene expression dynamics.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</a:tr>
              <a:tr h="670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3. Recall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of a stored pattern from a partial stimulus.</a:t>
                      </a: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Recreating a full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phenotypic pattern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from partially similar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embryonic conditions.</a:t>
                      </a:r>
                      <a:endParaRPr lang="en-GB" sz="2200" kern="1200" dirty="0">
                        <a:solidFill>
                          <a:schemeClr val="dk1"/>
                        </a:solidFill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</a:tr>
              <a:tr h="670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4. Recognition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or categorical perception of an input.</a:t>
                      </a: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Switch-like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phenotypic response 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to incremental changes in </a:t>
                      </a:r>
                      <a:r>
                        <a:rPr lang="en-GB" sz="2200" kern="1200" dirty="0" smtClean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genetic input</a:t>
                      </a:r>
                      <a:r>
                        <a:rPr lang="en-GB" sz="2200" kern="1200" dirty="0">
                          <a:solidFill>
                            <a:schemeClr val="dk1"/>
                          </a:solidFill>
                          <a:effectLst/>
                          <a:latin typeface="Cambria"/>
                          <a:ea typeface="SimSun"/>
                          <a:cs typeface="Arial"/>
                        </a:rPr>
                        <a:t>.</a:t>
                      </a:r>
                    </a:p>
                  </a:txBody>
                  <a:tcPr marL="68580" marR="68580" marT="36195" marB="0" anchor="ctr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51520" y="6381328"/>
            <a:ext cx="81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Aft>
                <a:spcPct val="70000"/>
              </a:spcAft>
            </a:pPr>
            <a:r>
              <a:rPr lang="en-GB" sz="2000" dirty="0"/>
              <a:t>Watson, R. A</a:t>
            </a:r>
            <a:r>
              <a:rPr lang="en-GB" sz="2000" dirty="0" smtClean="0"/>
              <a:t>., et al.  </a:t>
            </a:r>
            <a:r>
              <a:rPr lang="en-GB" sz="2000" dirty="0"/>
              <a:t>(2014).. </a:t>
            </a:r>
            <a:r>
              <a:rPr lang="en-GB" sz="2000" i="1" dirty="0"/>
              <a:t>Evolution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56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5067284"/>
              </p:ext>
            </p:extLst>
          </p:nvPr>
        </p:nvGraphicFramePr>
        <p:xfrm>
          <a:off x="323850" y="1700213"/>
          <a:ext cx="8424936" cy="366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2448"/>
                <a:gridCol w="4392488"/>
              </a:tblGrid>
              <a:tr h="670355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neural networks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gene networks</a:t>
                      </a:r>
                      <a:endParaRPr lang="en-GB" sz="2800" dirty="0"/>
                    </a:p>
                  </a:txBody>
                  <a:tcPr/>
                </a:tc>
              </a:tr>
              <a:tr h="670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5. Generalisation: generate patterns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that are novel but from the same class (not </a:t>
                      </a:r>
                      <a:r>
                        <a:rPr lang="en-GB" sz="2400" baseline="0" dirty="0" err="1" smtClean="0">
                          <a:effectLst/>
                          <a:latin typeface="Cambria"/>
                          <a:ea typeface="SimSun"/>
                          <a:cs typeface="Arial"/>
                        </a:rPr>
                        <a:t>nec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. adjacent in feature space)</a:t>
                      </a:r>
                      <a:endParaRPr lang="en-GB" sz="2400" dirty="0"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Development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</a:t>
                      </a: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pre-disposed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to p</a:t>
                      </a: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roduce phenotypes that are novel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but from the same class as phenotypes selected in the past (not neighbours in trait space)</a:t>
                      </a:r>
                      <a:endParaRPr lang="en-GB" sz="2400" dirty="0"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</a:tr>
              <a:tr h="6703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6. Improve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c</a:t>
                      </a: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onstraint solving ability with experience</a:t>
                      </a:r>
                      <a:endParaRPr lang="en-GB" sz="2400" dirty="0"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Evolve faster and</a:t>
                      </a:r>
                      <a:r>
                        <a:rPr lang="en-GB" sz="2400" baseline="0" dirty="0" smtClean="0">
                          <a:effectLst/>
                          <a:latin typeface="Cambria"/>
                          <a:ea typeface="SimSun"/>
                          <a:cs typeface="Arial"/>
                        </a:rPr>
                        <a:t> find fitter phenotypes more reliably over evolutionary time</a:t>
                      </a:r>
                      <a:endParaRPr lang="en-GB" sz="2400" dirty="0">
                        <a:effectLst/>
                        <a:latin typeface="Cambria"/>
                        <a:ea typeface="SimSun"/>
                        <a:cs typeface="Arial"/>
                      </a:endParaRPr>
                    </a:p>
                  </a:txBody>
                  <a:tcPr marL="68580" marR="68580" marT="36195" marB="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Adv. predictions from associative learning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1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50000" r="16449" b="42316"/>
          <a:stretch/>
        </p:blipFill>
        <p:spPr bwMode="auto">
          <a:xfrm>
            <a:off x="43373" y="1988841"/>
            <a:ext cx="9100628" cy="63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5839" y="1619508"/>
            <a:ext cx="484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Linear change in embryonic phenotype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5078" y="3417982"/>
            <a:ext cx="54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Produces highly non-linear change in adult phenotype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8" t="34813" r="34461" b="23270"/>
          <a:stretch/>
        </p:blipFill>
        <p:spPr bwMode="auto">
          <a:xfrm>
            <a:off x="5152835" y="4077072"/>
            <a:ext cx="3336682" cy="228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18757" y="4077072"/>
            <a:ext cx="5452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4</a:t>
            </a:r>
            <a:r>
              <a:rPr lang="en-GB" sz="2000" b="1" dirty="0" smtClean="0"/>
              <a:t>. aka ‘recognition’ or </a:t>
            </a:r>
            <a:br>
              <a:rPr lang="en-GB" sz="2000" b="1" dirty="0" smtClean="0"/>
            </a:br>
            <a:r>
              <a:rPr lang="en-GB" sz="2000" b="1" dirty="0" smtClean="0"/>
              <a:t>‘categorical perception’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t="57760" r="16449" b="36413"/>
          <a:stretch/>
        </p:blipFill>
        <p:spPr bwMode="auto">
          <a:xfrm>
            <a:off x="32976" y="2939576"/>
            <a:ext cx="9100628" cy="4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 bwMode="auto">
          <a:xfrm>
            <a:off x="323528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854587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1385646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916705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447764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978823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3509882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4040941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572000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5103059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5634118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165177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696236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227295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7758354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8289413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8820472" y="2688722"/>
            <a:ext cx="0" cy="23315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9944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7" t="43846" r="71456" b="30385"/>
          <a:stretch/>
        </p:blipFill>
        <p:spPr bwMode="auto">
          <a:xfrm>
            <a:off x="899592" y="1556792"/>
            <a:ext cx="2664296" cy="3000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8" t="44231" r="11772" b="30000"/>
          <a:stretch/>
        </p:blipFill>
        <p:spPr bwMode="auto">
          <a:xfrm>
            <a:off x="179512" y="4365104"/>
            <a:ext cx="852537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1560" y="476672"/>
            <a:ext cx="82089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5. generalisation: </a:t>
            </a:r>
            <a:r>
              <a:rPr lang="en-GB" sz="2400" b="1" dirty="0" smtClean="0"/>
              <a:t>Development can produce novel phenotypes that are new combinations of learned ‘features’ </a:t>
            </a:r>
          </a:p>
        </p:txBody>
      </p:sp>
    </p:spTree>
    <p:extLst>
      <p:ext uri="{BB962C8B-B14F-4D97-AF65-F5344CB8AC3E}">
        <p14:creationId xmlns:p14="http://schemas.microsoft.com/office/powerpoint/2010/main" val="23043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3816424" cy="778614"/>
          </a:xfrm>
        </p:spPr>
        <p:txBody>
          <a:bodyPr/>
          <a:lstStyle/>
          <a:p>
            <a:r>
              <a:rPr lang="en-GB" sz="3200" dirty="0"/>
              <a:t>Improving fit to novel environments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43010"/>
            <a:ext cx="6120680" cy="49222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6588224" y="48691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Easy to get perfect match to the set of selective environments you been evolved in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584238" y="2276872"/>
            <a:ext cx="230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But GRN </a:t>
            </a:r>
            <a:r>
              <a:rPr lang="en-GB" dirty="0" err="1" smtClean="0"/>
              <a:t>doesnt</a:t>
            </a:r>
            <a:r>
              <a:rPr lang="en-GB" dirty="0" smtClean="0"/>
              <a:t> produce phenotypes that are fit for the general class of selective environments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203330"/>
            <a:ext cx="325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Evolving in a random subset of selective environments drawn from a more general class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51520" y="1082726"/>
            <a:ext cx="1845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Kostas </a:t>
            </a:r>
            <a:r>
              <a:rPr lang="en-GB" sz="2000" b="1" dirty="0" err="1"/>
              <a:t>Kouvaris</a:t>
            </a:r>
            <a:endParaRPr lang="en-GB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5139" y="2564904"/>
            <a:ext cx="138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Distance between true class and set produced by the network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01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1640" y="1243010"/>
            <a:ext cx="6120680" cy="4922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59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238698"/>
            <a:ext cx="6120680" cy="49266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0072" y="203330"/>
            <a:ext cx="325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Evolving in a random subset of selective environments drawn from a more general class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4919457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 to previously seen environments is slightly compromised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445761" y="1219798"/>
            <a:ext cx="2308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Add selective </a:t>
            </a:r>
            <a:r>
              <a:rPr lang="en-GB" dirty="0" smtClean="0"/>
              <a:t>pressure for sparse networks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300192" y="3429000"/>
            <a:ext cx="2308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Ability to cope with unseen environments improves dramatically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004048" y="4077072"/>
            <a:ext cx="1296144" cy="3600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6372200" y="5085184"/>
            <a:ext cx="28803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251520" y="1082726"/>
            <a:ext cx="1845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/>
              <a:t>Kostas </a:t>
            </a:r>
            <a:r>
              <a:rPr lang="en-GB" sz="2000" b="1" dirty="0" err="1"/>
              <a:t>Kouvaris</a:t>
            </a:r>
            <a:endParaRPr lang="en-GB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35139" y="2564904"/>
            <a:ext cx="138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Distance between true class and set produced by the network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899592" y="116632"/>
            <a:ext cx="3816424" cy="77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2"/>
                </a:solidFill>
                <a:latin typeface="Georgia" pitchFamily="16" charset="0"/>
                <a:ea typeface="ＭＳ Ｐゴシック" pitchFamily="16" charset="-128"/>
              </a:defRPr>
            </a:lvl9pPr>
          </a:lstStyle>
          <a:p>
            <a:r>
              <a:rPr lang="en-GB" sz="3200" kern="0" dirty="0" smtClean="0"/>
              <a:t>Improving fit to novel environments</a:t>
            </a:r>
            <a:endParaRPr lang="en-GB" sz="3200" kern="0" dirty="0"/>
          </a:p>
        </p:txBody>
      </p:sp>
    </p:spTree>
    <p:extLst>
      <p:ext uri="{BB962C8B-B14F-4D97-AF65-F5344CB8AC3E}">
        <p14:creationId xmlns:p14="http://schemas.microsoft.com/office/powerpoint/2010/main" val="40532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8496300" cy="649288"/>
          </a:xfrm>
        </p:spPr>
        <p:txBody>
          <a:bodyPr>
            <a:normAutofit/>
          </a:bodyPr>
          <a:lstStyle/>
          <a:p>
            <a:r>
              <a:rPr lang="en-GB" dirty="0" smtClean="0"/>
              <a:t>How do offspring differ from parents?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6216" y="1171977"/>
            <a:ext cx="2303934" cy="4643035"/>
          </a:xfrm>
        </p:spPr>
        <p:txBody>
          <a:bodyPr>
            <a:normAutofit/>
          </a:bodyPr>
          <a:lstStyle/>
          <a:p>
            <a:r>
              <a:rPr lang="en-GB" sz="2800" dirty="0" smtClean="0"/>
              <a:t>Default: Undirected genetic variation -&gt; undirected phenotypic variation</a:t>
            </a:r>
          </a:p>
          <a:p>
            <a:r>
              <a:rPr lang="en-GB" sz="2800" dirty="0" smtClean="0"/>
              <a:t>How much?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Oval 8"/>
          <p:cNvSpPr/>
          <p:nvPr/>
        </p:nvSpPr>
        <p:spPr bwMode="auto">
          <a:xfrm>
            <a:off x="2668176" y="3753036"/>
            <a:ext cx="1152128" cy="115212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105922" y="3190782"/>
            <a:ext cx="2276636" cy="2276636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956208" y="4041068"/>
            <a:ext cx="576064" cy="576064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64020" y="2348880"/>
            <a:ext cx="3960440" cy="3960440"/>
            <a:chOff x="1115616" y="2348880"/>
            <a:chExt cx="3960440" cy="3960440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" name="TextBox 4"/>
          <p:cNvSpPr txBox="1"/>
          <p:nvPr/>
        </p:nvSpPr>
        <p:spPr>
          <a:xfrm>
            <a:off x="4849101" y="443246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Trait x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442540" y="2355040"/>
            <a:ext cx="75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Trait y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820304" y="57332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Given the option, selection </a:t>
            </a:r>
            <a:r>
              <a:rPr lang="en-GB" dirty="0"/>
              <a:t>nearly always turns off </a:t>
            </a:r>
            <a:r>
              <a:rPr lang="en-GB" dirty="0" smtClean="0"/>
              <a:t>variation (J</a:t>
            </a:r>
            <a:r>
              <a:rPr lang="en-GB" dirty="0"/>
              <a:t>. </a:t>
            </a:r>
            <a:r>
              <a:rPr lang="en-GB" dirty="0" err="1"/>
              <a:t>Clune</a:t>
            </a:r>
            <a:r>
              <a:rPr lang="en-GB" dirty="0"/>
              <a:t> et al., </a:t>
            </a:r>
            <a:r>
              <a:rPr lang="en-GB" i="1" dirty="0"/>
              <a:t>PRSB</a:t>
            </a:r>
            <a:r>
              <a:rPr lang="en-GB" dirty="0"/>
              <a:t>, </a:t>
            </a:r>
            <a:r>
              <a:rPr lang="en-GB" dirty="0" smtClean="0"/>
              <a:t>2013)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4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332656"/>
            <a:ext cx="8496300" cy="649288"/>
          </a:xfrm>
        </p:spPr>
        <p:txBody>
          <a:bodyPr/>
          <a:lstStyle/>
          <a:p>
            <a:r>
              <a:rPr lang="en-GB" sz="3200" dirty="0" smtClean="0"/>
              <a:t>Example phenotypes evolved w and w/o evolved GP map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2879998" cy="4114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3553" t="61013" r="11398" b="33411"/>
          <a:stretch/>
        </p:blipFill>
        <p:spPr bwMode="auto">
          <a:xfrm>
            <a:off x="2336431" y="1412776"/>
            <a:ext cx="6807569" cy="1080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/>
          <a:srcRect l="50985" t="21155" r="11398" b="70930"/>
          <a:stretch/>
        </p:blipFill>
        <p:spPr bwMode="auto">
          <a:xfrm>
            <a:off x="2336431" y="2492896"/>
            <a:ext cx="3967679" cy="25221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2"/>
          <a:srcRect l="12733" t="53312" r="11398" b="41588"/>
          <a:stretch/>
        </p:blipFill>
        <p:spPr bwMode="auto">
          <a:xfrm>
            <a:off x="0" y="5373216"/>
            <a:ext cx="6881947" cy="988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5796136" y="2564904"/>
            <a:ext cx="171976" cy="57606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471425" y="3429000"/>
            <a:ext cx="288032" cy="121832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cxnSp>
        <p:nvCxnSpPr>
          <p:cNvPr id="11" name="Straight Connector 10"/>
          <p:cNvCxnSpPr>
            <a:stCxn id="9" idx="4"/>
          </p:cNvCxnSpPr>
          <p:nvPr/>
        </p:nvCxnSpPr>
        <p:spPr bwMode="auto">
          <a:xfrm flipH="1">
            <a:off x="2336431" y="4647321"/>
            <a:ext cx="279010" cy="72589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>
            <a:stCxn id="8" idx="1"/>
          </p:cNvCxnSpPr>
          <p:nvPr/>
        </p:nvCxnSpPr>
        <p:spPr bwMode="auto">
          <a:xfrm flipH="1" flipV="1">
            <a:off x="5436096" y="2276872"/>
            <a:ext cx="385225" cy="37239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611560" y="2996952"/>
            <a:ext cx="1584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Fitnesses of locally optimal phenotypes found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278675" y="4830332"/>
            <a:ext cx="366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Deep evolutionary time (episodes)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732240" y="2463069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phenotypes evolved with evolved GP map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900006" y="5202996"/>
            <a:ext cx="1584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phenotypes evolved with ~one-to-one GP map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6881947" y="4012615"/>
            <a:ext cx="20061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Loizos</a:t>
            </a:r>
            <a:r>
              <a:rPr lang="en-GB" sz="2400" dirty="0"/>
              <a:t> </a:t>
            </a:r>
            <a:r>
              <a:rPr lang="en-GB" sz="2400" dirty="0" err="1"/>
              <a:t>Kounios</a:t>
            </a:r>
            <a:endParaRPr lang="en-GB" sz="24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5724128" y="5014998"/>
            <a:ext cx="50405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944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frames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8025" y="1700213"/>
            <a:ext cx="518795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3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2348880"/>
            <a:ext cx="3168030" cy="4114205"/>
          </a:xfrm>
        </p:spPr>
        <p:txBody>
          <a:bodyPr/>
          <a:lstStyle/>
          <a:p>
            <a:r>
              <a:rPr lang="en-GB" sz="2000" dirty="0" smtClean="0"/>
              <a:t>Uniform genetic variation –&gt; non-uniform phenotypic variation</a:t>
            </a:r>
            <a:endParaRPr lang="en-GB" sz="2000" dirty="0"/>
          </a:p>
          <a:p>
            <a:r>
              <a:rPr lang="en-GB" sz="2000" dirty="0" smtClean="0"/>
              <a:t>E.g. More variation on some dimensions, less on other dimensions</a:t>
            </a:r>
          </a:p>
          <a:p>
            <a:endParaRPr lang="en-GB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Oval 4"/>
          <p:cNvSpPr/>
          <p:nvPr/>
        </p:nvSpPr>
        <p:spPr bwMode="auto">
          <a:xfrm>
            <a:off x="3044024" y="3501008"/>
            <a:ext cx="400432" cy="1584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 rot="5400000">
            <a:off x="3075728" y="3537100"/>
            <a:ext cx="400432" cy="1584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64020" y="2348880"/>
            <a:ext cx="3960440" cy="3960440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Rectangle 5"/>
          <p:cNvSpPr/>
          <p:nvPr/>
        </p:nvSpPr>
        <p:spPr>
          <a:xfrm>
            <a:off x="5422005" y="5269649"/>
            <a:ext cx="3419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600"/>
              </a:spcAft>
            </a:pPr>
            <a:r>
              <a:rPr lang="en-GB" dirty="0" smtClean="0"/>
              <a:t>As before, selection turns off variation on as many dimensions as its allowed 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47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96300" cy="64928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2348880"/>
            <a:ext cx="3168030" cy="4114205"/>
          </a:xfrm>
        </p:spPr>
        <p:txBody>
          <a:bodyPr/>
          <a:lstStyle/>
          <a:p>
            <a:r>
              <a:rPr lang="en-GB" sz="2000" dirty="0" smtClean="0"/>
              <a:t>Patterns of phenotypic variation (rather than amounts)?</a:t>
            </a:r>
          </a:p>
          <a:p>
            <a:r>
              <a:rPr lang="en-GB" sz="2000" dirty="0" smtClean="0"/>
              <a:t>E.g. phenotypic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Oval 4"/>
          <p:cNvSpPr/>
          <p:nvPr/>
        </p:nvSpPr>
        <p:spPr bwMode="auto">
          <a:xfrm rot="2509670">
            <a:off x="2909005" y="3375100"/>
            <a:ext cx="670470" cy="1908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8176" y="3753036"/>
            <a:ext cx="1152128" cy="1152128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 rot="7909670">
            <a:off x="2909005" y="3375100"/>
            <a:ext cx="670470" cy="1908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64020" y="2348880"/>
            <a:ext cx="3960440" cy="3960440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778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5339" y="1519765"/>
            <a:ext cx="3168030" cy="4114205"/>
          </a:xfrm>
        </p:spPr>
        <p:txBody>
          <a:bodyPr/>
          <a:lstStyle/>
          <a:p>
            <a:r>
              <a:rPr lang="en-GB" sz="2000" dirty="0" smtClean="0"/>
              <a:t>Evolution of a </a:t>
            </a:r>
            <a:r>
              <a:rPr lang="en-GB" sz="2000" dirty="0"/>
              <a:t>modifier locus that alters the </a:t>
            </a:r>
            <a:r>
              <a:rPr lang="en-GB" sz="2000" dirty="0" smtClean="0"/>
              <a:t>correlation between two other traits</a:t>
            </a:r>
            <a:endParaRPr lang="en-GB" sz="2000" dirty="0"/>
          </a:p>
          <a:p>
            <a:r>
              <a:rPr lang="en-GB" sz="2000" dirty="0" smtClean="0"/>
              <a:t>Selection aligns variation with the direction of selection</a:t>
            </a:r>
          </a:p>
          <a:p>
            <a:r>
              <a:rPr lang="en-GB" sz="2000" dirty="0" smtClean="0"/>
              <a:t>variation </a:t>
            </a:r>
            <a:r>
              <a:rPr lang="en-GB" sz="2000" dirty="0" smtClean="0"/>
              <a:t>that is </a:t>
            </a:r>
            <a:r>
              <a:rPr lang="en-GB" sz="2000" i="1" dirty="0" smtClean="0"/>
              <a:t>directed</a:t>
            </a:r>
            <a:r>
              <a:rPr lang="en-GB" sz="2000" dirty="0" smtClean="0"/>
              <a:t> </a:t>
            </a:r>
            <a:r>
              <a:rPr lang="en-GB" sz="2000" dirty="0" err="1" smtClean="0"/>
              <a:t>wrt</a:t>
            </a:r>
            <a:r>
              <a:rPr lang="en-GB" sz="2000" dirty="0" smtClean="0"/>
              <a:t> fitness </a:t>
            </a:r>
            <a:r>
              <a:rPr lang="en-GB" sz="2000" dirty="0" smtClean="0"/>
              <a:t>effects</a:t>
            </a:r>
          </a:p>
          <a:p>
            <a:r>
              <a:rPr lang="en-GB" sz="2000" dirty="0" smtClean="0"/>
              <a:t>Goes </a:t>
            </a:r>
            <a:r>
              <a:rPr lang="en-GB" sz="2000" dirty="0"/>
              <a:t>uphill </a:t>
            </a:r>
            <a:r>
              <a:rPr lang="en-GB" sz="2000" dirty="0" smtClean="0"/>
              <a:t>faster – does what its already doing faster – not really any new phenotypes</a:t>
            </a:r>
            <a:endParaRPr lang="en-GB" sz="2000" dirty="0"/>
          </a:p>
          <a:p>
            <a:endParaRPr lang="en-GB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47B36-2F3A-469E-8604-285B2B79529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Oval 4"/>
          <p:cNvSpPr/>
          <p:nvPr/>
        </p:nvSpPr>
        <p:spPr bwMode="auto">
          <a:xfrm rot="2509670">
            <a:off x="2909005" y="3375100"/>
            <a:ext cx="670470" cy="1908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64020" y="2348880"/>
            <a:ext cx="3960440" cy="3960440"/>
            <a:chOff x="1115616" y="2348880"/>
            <a:chExt cx="3960440" cy="3960440"/>
          </a:xfrm>
        </p:grpSpPr>
        <p:cxnSp>
          <p:nvCxnSpPr>
            <p:cNvPr id="9" name="Straight Connector 8"/>
            <p:cNvCxnSpPr/>
            <p:nvPr/>
          </p:nvCxnSpPr>
          <p:spPr bwMode="auto">
            <a:xfrm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>
              <a:off x="3095836" y="2348880"/>
              <a:ext cx="0" cy="396044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" name="Up Arrow 5"/>
          <p:cNvSpPr/>
          <p:nvPr/>
        </p:nvSpPr>
        <p:spPr bwMode="auto">
          <a:xfrm rot="2468661">
            <a:off x="4306311" y="2531359"/>
            <a:ext cx="513749" cy="792088"/>
          </a:xfrm>
          <a:prstGeom prst="upArrow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16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0826" y="477169"/>
            <a:ext cx="8624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Pavlicev</a:t>
            </a:r>
            <a:r>
              <a:rPr lang="en-GB" sz="2000" dirty="0"/>
              <a:t>, M., </a:t>
            </a:r>
            <a:r>
              <a:rPr lang="en-GB" sz="2000" dirty="0" err="1"/>
              <a:t>Cheverud</a:t>
            </a:r>
            <a:r>
              <a:rPr lang="en-GB" sz="2000" dirty="0"/>
              <a:t>, J. M., &amp; Wagner, G. P. (2011). Evolution of adaptive phenotypic variation patterns by direct selection for </a:t>
            </a:r>
            <a:r>
              <a:rPr lang="en-GB" sz="2000" dirty="0" smtClean="0"/>
              <a:t>evolvability. </a:t>
            </a:r>
            <a:r>
              <a:rPr lang="en-GB" sz="2000" i="1" dirty="0" smtClean="0"/>
              <a:t>PRSB</a:t>
            </a:r>
            <a:r>
              <a:rPr lang="en-GB" sz="2000" dirty="0" smtClean="0"/>
              <a:t>,</a:t>
            </a:r>
            <a:r>
              <a:rPr lang="en-GB" sz="2000" dirty="0"/>
              <a:t> </a:t>
            </a:r>
            <a:r>
              <a:rPr lang="en-GB" sz="2000" i="1" dirty="0"/>
              <a:t>278</a:t>
            </a:r>
            <a:r>
              <a:rPr lang="en-GB" sz="2000" dirty="0"/>
              <a:t>(1713), 1903-1912.</a:t>
            </a:r>
          </a:p>
        </p:txBody>
      </p:sp>
    </p:spTree>
    <p:extLst>
      <p:ext uri="{BB962C8B-B14F-4D97-AF65-F5344CB8AC3E}">
        <p14:creationId xmlns:p14="http://schemas.microsoft.com/office/powerpoint/2010/main" val="26320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s_ppt__template_humanities">
  <a:themeElements>
    <a:clrScheme name="uos_ppt__template_v7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v7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_ppt__template_v7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OS divider slide design">
  <a:themeElements>
    <a:clrScheme name="UOS divider slide design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divider slide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 divider slide design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UOS full bleed image">
  <a:themeElements>
    <a:clrScheme name="UOS full bleed image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full bleed imag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 full bleed image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">
      <a:dk1>
        <a:srgbClr val="CACACA"/>
      </a:dk1>
      <a:lt1>
        <a:srgbClr val="FFFFFF"/>
      </a:lt1>
      <a:dk2>
        <a:srgbClr val="080808"/>
      </a:dk2>
      <a:lt2>
        <a:srgbClr val="FFFFFF"/>
      </a:lt2>
      <a:accent1>
        <a:srgbClr val="8251E3"/>
      </a:accent1>
      <a:accent2>
        <a:srgbClr val="D57235"/>
      </a:accent2>
      <a:accent3>
        <a:srgbClr val="AAAAAA"/>
      </a:accent3>
      <a:accent4>
        <a:srgbClr val="DADADA"/>
      </a:accent4>
      <a:accent5>
        <a:srgbClr val="C1B3EF"/>
      </a:accent5>
      <a:accent6>
        <a:srgbClr val="C1672F"/>
      </a:accent6>
      <a:hlink>
        <a:srgbClr val="FE6881"/>
      </a:hlink>
      <a:folHlink>
        <a:srgbClr val="636363"/>
      </a:folHlink>
    </a:clrScheme>
    <a:fontScheme name="1_Default Design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PPtemplate</Template>
  <TotalTime>37316</TotalTime>
  <Words>2484</Words>
  <Application>Microsoft Office PowerPoint</Application>
  <PresentationFormat>On-screen Show (4:3)</PresentationFormat>
  <Paragraphs>337</Paragraphs>
  <Slides>61</Slides>
  <Notes>2</Notes>
  <HiddenSlides>2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uos_ppt__template_humanities</vt:lpstr>
      <vt:lpstr>UOS divider slide design</vt:lpstr>
      <vt:lpstr>UOS full bleed image</vt:lpstr>
      <vt:lpstr>1_Default Design</vt:lpstr>
      <vt:lpstr>PowerPoint Presentation</vt:lpstr>
      <vt:lpstr>Phenotypic distributions and Evolvability</vt:lpstr>
      <vt:lpstr>PowerPoint Presentation</vt:lpstr>
      <vt:lpstr>Learning theory meets evolvability</vt:lpstr>
      <vt:lpstr>PowerPoint Presentation</vt:lpstr>
      <vt:lpstr>How do offspring differ from parents?</vt:lpstr>
      <vt:lpstr>PowerPoint Presentation</vt:lpstr>
      <vt:lpstr>PowerPoint Presentation</vt:lpstr>
      <vt:lpstr>PowerPoint Presentation</vt:lpstr>
      <vt:lpstr>PowerPoint Presentation</vt:lpstr>
      <vt:lpstr>a linear model</vt:lpstr>
      <vt:lpstr>linear correlation models cant do multi-modal distributions</vt:lpstr>
      <vt:lpstr>Non-linear model</vt:lpstr>
      <vt:lpstr>Outline </vt:lpstr>
      <vt:lpstr>1: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generalisation.  </vt:lpstr>
      <vt:lpstr>PowerPoint Presentation</vt:lpstr>
      <vt:lpstr>Pictorialisation: 4 features, each controlled with 4 gene levels</vt:lpstr>
      <vt:lpstr>All combinations of well-formed features</vt:lpstr>
      <vt:lpstr>Select for 3 particular combinations of well-formed features</vt:lpstr>
      <vt:lpstr>Evolved GRN produces…</vt:lpstr>
      <vt:lpstr>PowerPoint Presentation</vt:lpstr>
      <vt:lpstr>PowerPoint Presentation</vt:lpstr>
      <vt:lpstr>failure to generalise: Overfitting</vt:lpstr>
      <vt:lpstr>GRN evolved with costly connections</vt:lpstr>
      <vt:lpstr>3. From phenotypic plasticity to evolvability</vt:lpstr>
      <vt:lpstr>PowerPoint Presentation</vt:lpstr>
      <vt:lpstr>Test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facilitates adaptation</vt:lpstr>
      <vt:lpstr>summary</vt:lpstr>
      <vt:lpstr>Resolving paradox of evolvability</vt:lpstr>
      <vt:lpstr>Thanks to</vt:lpstr>
      <vt:lpstr>PowerPoint Presentation</vt:lpstr>
      <vt:lpstr>Failure to generalise: overfitting problem</vt:lpstr>
      <vt:lpstr>Good evolvability = avoiding overfitting</vt:lpstr>
      <vt:lpstr>The simplistic analogy</vt:lpstr>
      <vt:lpstr>Basics of a formal analogy (for simplistic cases)</vt:lpstr>
      <vt:lpstr>Extending the scope of the analogy</vt:lpstr>
      <vt:lpstr>generalisation</vt:lpstr>
      <vt:lpstr>generalisation</vt:lpstr>
      <vt:lpstr>PowerPoint Presentation</vt:lpstr>
      <vt:lpstr>Predictions from associative learning </vt:lpstr>
      <vt:lpstr>Adv. predictions from associative learning </vt:lpstr>
      <vt:lpstr>PowerPoint Presentation</vt:lpstr>
      <vt:lpstr>PowerPoint Presentation</vt:lpstr>
      <vt:lpstr>Improving fit to novel environments</vt:lpstr>
      <vt:lpstr>PowerPoint Presentation</vt:lpstr>
      <vt:lpstr>Example phenotypes evolved w and w/o evolved GP map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interests</dc:title>
  <dc:creator>Ricahrd Watson</dc:creator>
  <cp:lastModifiedBy>Richard A. Watson</cp:lastModifiedBy>
  <cp:revision>1000</cp:revision>
  <cp:lastPrinted>2013-09-22T18:07:06Z</cp:lastPrinted>
  <dcterms:created xsi:type="dcterms:W3CDTF">2011-05-23T13:17:23Z</dcterms:created>
  <dcterms:modified xsi:type="dcterms:W3CDTF">2014-12-09T20:13:17Z</dcterms:modified>
</cp:coreProperties>
</file>